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63"/>
  </p:notesMasterIdLst>
  <p:handoutMasterIdLst>
    <p:handoutMasterId r:id="rId64"/>
  </p:handoutMasterIdLst>
  <p:sldIdLst>
    <p:sldId id="302" r:id="rId2"/>
    <p:sldId id="303" r:id="rId3"/>
    <p:sldId id="386" r:id="rId4"/>
    <p:sldId id="387" r:id="rId5"/>
    <p:sldId id="388" r:id="rId6"/>
    <p:sldId id="389" r:id="rId7"/>
    <p:sldId id="375" r:id="rId8"/>
    <p:sldId id="391" r:id="rId9"/>
    <p:sldId id="390" r:id="rId10"/>
    <p:sldId id="376" r:id="rId11"/>
    <p:sldId id="382" r:id="rId12"/>
    <p:sldId id="393" r:id="rId13"/>
    <p:sldId id="378" r:id="rId14"/>
    <p:sldId id="394" r:id="rId15"/>
    <p:sldId id="395" r:id="rId16"/>
    <p:sldId id="396" r:id="rId17"/>
    <p:sldId id="392" r:id="rId18"/>
    <p:sldId id="397" r:id="rId19"/>
    <p:sldId id="398" r:id="rId20"/>
    <p:sldId id="383" r:id="rId21"/>
    <p:sldId id="399" r:id="rId22"/>
    <p:sldId id="377" r:id="rId23"/>
    <p:sldId id="402" r:id="rId24"/>
    <p:sldId id="400" r:id="rId25"/>
    <p:sldId id="379" r:id="rId26"/>
    <p:sldId id="403" r:id="rId27"/>
    <p:sldId id="401" r:id="rId28"/>
    <p:sldId id="404" r:id="rId29"/>
    <p:sldId id="407" r:id="rId30"/>
    <p:sldId id="405" r:id="rId31"/>
    <p:sldId id="406" r:id="rId32"/>
    <p:sldId id="413" r:id="rId33"/>
    <p:sldId id="408" r:id="rId34"/>
    <p:sldId id="414" r:id="rId35"/>
    <p:sldId id="419" r:id="rId36"/>
    <p:sldId id="420" r:id="rId37"/>
    <p:sldId id="421" r:id="rId38"/>
    <p:sldId id="422" r:id="rId39"/>
    <p:sldId id="423" r:id="rId40"/>
    <p:sldId id="424" r:id="rId41"/>
    <p:sldId id="425" r:id="rId42"/>
    <p:sldId id="415" r:id="rId43"/>
    <p:sldId id="426" r:id="rId44"/>
    <p:sldId id="427" r:id="rId45"/>
    <p:sldId id="428" r:id="rId46"/>
    <p:sldId id="429" r:id="rId47"/>
    <p:sldId id="418" r:id="rId48"/>
    <p:sldId id="430" r:id="rId49"/>
    <p:sldId id="431" r:id="rId50"/>
    <p:sldId id="433" r:id="rId51"/>
    <p:sldId id="434" r:id="rId52"/>
    <p:sldId id="435" r:id="rId53"/>
    <p:sldId id="436" r:id="rId54"/>
    <p:sldId id="441" r:id="rId55"/>
    <p:sldId id="443" r:id="rId56"/>
    <p:sldId id="437" r:id="rId57"/>
    <p:sldId id="438" r:id="rId58"/>
    <p:sldId id="439" r:id="rId59"/>
    <p:sldId id="380" r:id="rId60"/>
    <p:sldId id="440" r:id="rId61"/>
    <p:sldId id="298" r:id="rId62"/>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autoAdjust="0"/>
    <p:restoredTop sz="72943" autoAdjust="0"/>
  </p:normalViewPr>
  <p:slideViewPr>
    <p:cSldViewPr snapToGrid="0" snapToObjects="1">
      <p:cViewPr varScale="1">
        <p:scale>
          <a:sx n="75" d="100"/>
          <a:sy n="75" d="100"/>
        </p:scale>
        <p:origin x="1890" y="39"/>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2729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8/26/2021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666624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811554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356083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1223130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281538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566903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3273853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2444201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3110081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9318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460253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1286815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57240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3074302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1278810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3920513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398018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325005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2954622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223405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675672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3816042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101025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2805834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74818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4008082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54</a:t>
            </a:fld>
            <a:endParaRPr lang="en-US" sz="1200" dirty="0"/>
          </a:p>
        </p:txBody>
      </p:sp>
    </p:spTree>
    <p:extLst>
      <p:ext uri="{BB962C8B-B14F-4D97-AF65-F5344CB8AC3E}">
        <p14:creationId xmlns:p14="http://schemas.microsoft.com/office/powerpoint/2010/main" val="2827944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pPr algn="r">
                <a:buSzPct val="25000"/>
              </a:pPr>
              <a:t>55</a:t>
            </a:fld>
            <a:endParaRPr lang="en-US" sz="1200" dirty="0"/>
          </a:p>
        </p:txBody>
      </p:sp>
    </p:spTree>
    <p:extLst>
      <p:ext uri="{BB962C8B-B14F-4D97-AF65-F5344CB8AC3E}">
        <p14:creationId xmlns:p14="http://schemas.microsoft.com/office/powerpoint/2010/main" val="2876116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59</a:t>
            </a:fld>
            <a:endParaRPr lang="en-US" sz="1200" dirty="0">
              <a:solidFill>
                <a:schemeClr val="dk1"/>
              </a:solidFill>
            </a:endParaRPr>
          </a:p>
        </p:txBody>
      </p:sp>
    </p:spTree>
    <p:extLst>
      <p:ext uri="{BB962C8B-B14F-4D97-AF65-F5344CB8AC3E}">
        <p14:creationId xmlns:p14="http://schemas.microsoft.com/office/powerpoint/2010/main" val="2225406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60</a:t>
            </a:fld>
            <a:endParaRPr lang="en-US" sz="1200" dirty="0">
              <a:solidFill>
                <a:schemeClr val="dk1"/>
              </a:solidFill>
            </a:endParaRPr>
          </a:p>
        </p:txBody>
      </p:sp>
    </p:spTree>
    <p:extLst>
      <p:ext uri="{BB962C8B-B14F-4D97-AF65-F5344CB8AC3E}">
        <p14:creationId xmlns:p14="http://schemas.microsoft.com/office/powerpoint/2010/main" val="2463556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61</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60974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1938787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60051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705166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186758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633884" y="1600200"/>
            <a:ext cx="3657600" cy="1600198"/>
          </a:xfrm>
        </p:spPr>
        <p:txBody>
          <a:bodyPr/>
          <a:lstStyle/>
          <a:p>
            <a:pPr>
              <a:buNone/>
            </a:pPr>
            <a:r>
              <a:rPr lang="en-US" sz="3200" dirty="0"/>
              <a:t>Chapter 4</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33884" y="3200400"/>
            <a:ext cx="3657600" cy="2925763"/>
          </a:xfrm>
        </p:spPr>
        <p:txBody>
          <a:bodyPr/>
          <a:lstStyle/>
          <a:p>
            <a:r>
              <a:rPr lang="en-US" sz="2000" dirty="0"/>
              <a:t>The Medium Access Control Sublayer</a:t>
            </a:r>
            <a:endParaRPr lang="en-US" dirty="0"/>
          </a:p>
        </p:txBody>
      </p:sp>
      <p:pic>
        <p:nvPicPr>
          <p:cNvPr id="20" name="Picture 19">
            <a:extLst>
              <a:ext uri="{FF2B5EF4-FFF2-40B4-BE49-F238E27FC236}">
                <a16:creationId xmlns:a16="http://schemas.microsoft.com/office/drawing/2014/main" id="{79D381C4-6F2D-7742-83B0-03C021AE60A5}"/>
              </a:ext>
            </a:extLst>
          </p:cNvPr>
          <p:cNvPicPr>
            <a:picLocks noChangeAspect="1"/>
          </p:cNvPicPr>
          <p:nvPr/>
        </p:nvPicPr>
        <p:blipFill>
          <a:blip r:embed="rId3"/>
          <a:stretch>
            <a:fillRect/>
          </a:stretch>
        </p:blipFill>
        <p:spPr>
          <a:xfrm>
            <a:off x="-21705" y="0"/>
            <a:ext cx="4770685" cy="6360913"/>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Carrier Sense Multiple Access Protocols</a:t>
            </a:r>
          </a:p>
        </p:txBody>
      </p:sp>
      <p:sp>
        <p:nvSpPr>
          <p:cNvPr id="3" name="Text Placeholder 2"/>
          <p:cNvSpPr>
            <a:spLocks noGrp="1"/>
          </p:cNvSpPr>
          <p:nvPr>
            <p:ph type="body" idx="1"/>
          </p:nvPr>
        </p:nvSpPr>
        <p:spPr/>
        <p:txBody>
          <a:bodyPr/>
          <a:lstStyle/>
          <a:p>
            <a:r>
              <a:rPr lang="en-US" dirty="0"/>
              <a:t>Persistent and </a:t>
            </a:r>
            <a:r>
              <a:rPr lang="en-US" dirty="0" err="1"/>
              <a:t>nonpersistent</a:t>
            </a:r>
            <a:r>
              <a:rPr lang="en-US" dirty="0"/>
              <a:t> CSMA</a:t>
            </a:r>
          </a:p>
          <a:p>
            <a:pPr lvl="1"/>
            <a:r>
              <a:rPr lang="en-US" dirty="0"/>
              <a:t>1-persistent CSMA (Carrier Sense Multiple Access)</a:t>
            </a:r>
          </a:p>
          <a:p>
            <a:pPr lvl="1"/>
            <a:r>
              <a:rPr lang="en-US" dirty="0"/>
              <a:t>Nonpersistent CSMA </a:t>
            </a:r>
          </a:p>
          <a:p>
            <a:pPr lvl="1"/>
            <a:r>
              <a:rPr lang="en-US" dirty="0"/>
              <a:t>p-persistent CSMA</a:t>
            </a:r>
          </a:p>
          <a:p>
            <a:r>
              <a:rPr lang="en-US" dirty="0"/>
              <a:t>CSMA with collision detection</a:t>
            </a:r>
          </a:p>
          <a:p>
            <a:pPr lvl="1"/>
            <a:r>
              <a:rPr lang="en-US" dirty="0"/>
              <a:t>Known as CSMA/CD (CSMA with Collision Detection)</a:t>
            </a:r>
          </a:p>
          <a:p>
            <a:pPr lvl="1"/>
            <a:r>
              <a:rPr lang="en-US" dirty="0"/>
              <a:t>Basis of the classic Ethernet LAN</a:t>
            </a:r>
            <a:br>
              <a:rPr lang="en-US" dirty="0"/>
            </a:br>
            <a:endParaRPr lang="en-US" dirty="0"/>
          </a:p>
        </p:txBody>
      </p:sp>
    </p:spTree>
    <p:extLst>
      <p:ext uri="{BB962C8B-B14F-4D97-AF65-F5344CB8AC3E}">
        <p14:creationId xmlns:p14="http://schemas.microsoft.com/office/powerpoint/2010/main" val="179816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and Nonpersistent CSMA</a:t>
            </a:r>
          </a:p>
        </p:txBody>
      </p:sp>
      <p:sp>
        <p:nvSpPr>
          <p:cNvPr id="5" name="Text Placeholder 4"/>
          <p:cNvSpPr>
            <a:spLocks noGrp="1"/>
          </p:cNvSpPr>
          <p:nvPr>
            <p:ph type="body" idx="1"/>
          </p:nvPr>
        </p:nvSpPr>
        <p:spPr>
          <a:xfrm>
            <a:off x="457200" y="5638800"/>
            <a:ext cx="8229600" cy="430538"/>
          </a:xfrm>
        </p:spPr>
        <p:txBody>
          <a:bodyPr/>
          <a:lstStyle/>
          <a:p>
            <a:pPr algn="ctr"/>
            <a:r>
              <a:rPr lang="en-US" altLang="en-US" dirty="0"/>
              <a:t>Comparison of the channel utilization versus load for various random access protocols</a:t>
            </a:r>
          </a:p>
        </p:txBody>
      </p:sp>
      <p:pic>
        <p:nvPicPr>
          <p:cNvPr id="3" name="Picture Placeholder 2" descr="Figure 4-4. Comparison of the channel utilization versus load for various random access protocol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2933" y="1679561"/>
            <a:ext cx="7078133" cy="3371410"/>
          </a:xfrm>
        </p:spPr>
      </p:pic>
    </p:spTree>
    <p:extLst>
      <p:ext uri="{BB962C8B-B14F-4D97-AF65-F5344CB8AC3E}">
        <p14:creationId xmlns:p14="http://schemas.microsoft.com/office/powerpoint/2010/main" val="1902513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CSMA with Collision Detection</a:t>
            </a:r>
          </a:p>
        </p:txBody>
      </p:sp>
      <p:sp>
        <p:nvSpPr>
          <p:cNvPr id="5" name="Text Placeholder 4"/>
          <p:cNvSpPr>
            <a:spLocks noGrp="1"/>
          </p:cNvSpPr>
          <p:nvPr>
            <p:ph type="body" idx="1"/>
          </p:nvPr>
        </p:nvSpPr>
        <p:spPr/>
        <p:txBody>
          <a:bodyPr/>
          <a:lstStyle/>
          <a:p>
            <a:pPr algn="ctr"/>
            <a:r>
              <a:rPr lang="en-US" altLang="en-US" dirty="0"/>
              <a:t>CSMA/CD can be in transmission, contention, or idle state</a:t>
            </a:r>
          </a:p>
        </p:txBody>
      </p:sp>
      <p:pic>
        <p:nvPicPr>
          <p:cNvPr id="3" name="Picture Placeholder 2" descr="Figure 4-5. CSMA/CD can be in transmission, contention, or idle stat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95831" y="2160095"/>
            <a:ext cx="7752337" cy="2026179"/>
          </a:xfrm>
        </p:spPr>
      </p:pic>
    </p:spTree>
    <p:extLst>
      <p:ext uri="{BB962C8B-B14F-4D97-AF65-F5344CB8AC3E}">
        <p14:creationId xmlns:p14="http://schemas.microsoft.com/office/powerpoint/2010/main" val="1538100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Collision-Free Protocols</a:t>
            </a:r>
          </a:p>
        </p:txBody>
      </p:sp>
      <p:sp>
        <p:nvSpPr>
          <p:cNvPr id="3" name="Text Placeholder 2"/>
          <p:cNvSpPr>
            <a:spLocks noGrp="1"/>
          </p:cNvSpPr>
          <p:nvPr>
            <p:ph type="body" idx="1"/>
          </p:nvPr>
        </p:nvSpPr>
        <p:spPr/>
        <p:txBody>
          <a:bodyPr/>
          <a:lstStyle/>
          <a:p>
            <a:r>
              <a:rPr lang="en-US" dirty="0"/>
              <a:t>Bit-map protocol</a:t>
            </a:r>
          </a:p>
          <a:p>
            <a:pPr lvl="1"/>
            <a:r>
              <a:rPr lang="en-US" dirty="0"/>
              <a:t>Basic bit-map method</a:t>
            </a:r>
          </a:p>
          <a:p>
            <a:pPr lvl="1"/>
            <a:r>
              <a:rPr lang="en-US" dirty="0"/>
              <a:t>Reservation protocols</a:t>
            </a:r>
          </a:p>
          <a:p>
            <a:pPr lvl="2"/>
            <a:r>
              <a:rPr lang="en-US" dirty="0"/>
              <a:t>The desire to transmit is broadcast before the actual transmission</a:t>
            </a:r>
          </a:p>
          <a:p>
            <a:r>
              <a:rPr lang="en-US" dirty="0"/>
              <a:t>Token passing</a:t>
            </a:r>
          </a:p>
          <a:p>
            <a:pPr lvl="1"/>
            <a:r>
              <a:rPr lang="en-US" dirty="0"/>
              <a:t>Token bus</a:t>
            </a:r>
          </a:p>
          <a:p>
            <a:pPr lvl="1"/>
            <a:r>
              <a:rPr lang="it-IT" dirty="0"/>
              <a:t>FDDI (Fiber Distributed Data Interface)</a:t>
            </a:r>
          </a:p>
          <a:p>
            <a:pPr lvl="1"/>
            <a:r>
              <a:rPr lang="en-US" dirty="0"/>
              <a:t>RPR (Resilient Packet Ring)</a:t>
            </a:r>
          </a:p>
          <a:p>
            <a:pPr lvl="2"/>
            <a:r>
              <a:rPr lang="en-US" dirty="0"/>
              <a:t>Defined as IEEE 802.17 to standardize the mix of metropolitan area rings in use by ISPs</a:t>
            </a:r>
          </a:p>
          <a:p>
            <a:r>
              <a:rPr lang="en-US" dirty="0"/>
              <a:t>Binary countdown</a:t>
            </a:r>
          </a:p>
          <a:p>
            <a:endParaRPr lang="en-US" dirty="0"/>
          </a:p>
          <a:p>
            <a:pPr lvl="1"/>
            <a:endParaRPr lang="en-US" dirty="0"/>
          </a:p>
          <a:p>
            <a:pPr lvl="1"/>
            <a:endParaRPr lang="en-US" dirty="0"/>
          </a:p>
        </p:txBody>
      </p:sp>
    </p:spTree>
    <p:extLst>
      <p:ext uri="{BB962C8B-B14F-4D97-AF65-F5344CB8AC3E}">
        <p14:creationId xmlns:p14="http://schemas.microsoft.com/office/powerpoint/2010/main" val="353001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Bit-Map Protocol</a:t>
            </a:r>
          </a:p>
        </p:txBody>
      </p:sp>
      <p:sp>
        <p:nvSpPr>
          <p:cNvPr id="3" name="Text Placeholder 2"/>
          <p:cNvSpPr>
            <a:spLocks noGrp="1"/>
          </p:cNvSpPr>
          <p:nvPr>
            <p:ph type="body" idx="1"/>
          </p:nvPr>
        </p:nvSpPr>
        <p:spPr/>
        <p:txBody>
          <a:bodyPr/>
          <a:lstStyle/>
          <a:p>
            <a:pPr algn="ctr"/>
            <a:r>
              <a:rPr lang="en-US" dirty="0"/>
              <a:t>The basic bit-map protocol</a:t>
            </a:r>
          </a:p>
        </p:txBody>
      </p:sp>
      <p:pic>
        <p:nvPicPr>
          <p:cNvPr id="5" name="Picture Placeholder 4" descr="Figure 4-6. The basic bit-map protoco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56597" y="2495021"/>
            <a:ext cx="7830805" cy="1382712"/>
          </a:xfrm>
        </p:spPr>
      </p:pic>
    </p:spTree>
    <p:extLst>
      <p:ext uri="{BB962C8B-B14F-4D97-AF65-F5344CB8AC3E}">
        <p14:creationId xmlns:p14="http://schemas.microsoft.com/office/powerpoint/2010/main" val="1893263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Passing</a:t>
            </a:r>
          </a:p>
        </p:txBody>
      </p:sp>
      <p:sp>
        <p:nvSpPr>
          <p:cNvPr id="3" name="Text Placeholder 2"/>
          <p:cNvSpPr>
            <a:spLocks noGrp="1"/>
          </p:cNvSpPr>
          <p:nvPr>
            <p:ph type="body" idx="1"/>
          </p:nvPr>
        </p:nvSpPr>
        <p:spPr/>
        <p:txBody>
          <a:bodyPr/>
          <a:lstStyle/>
          <a:p>
            <a:pPr algn="ctr"/>
            <a:r>
              <a:rPr lang="en-US" dirty="0"/>
              <a:t>Token ring</a:t>
            </a:r>
          </a:p>
        </p:txBody>
      </p:sp>
      <p:pic>
        <p:nvPicPr>
          <p:cNvPr id="5" name="Picture Placeholder 4" descr="Figure 4-7. Token r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51000" y="1584013"/>
            <a:ext cx="5842000" cy="3466958"/>
          </a:xfrm>
        </p:spPr>
      </p:pic>
    </p:spTree>
    <p:extLst>
      <p:ext uri="{BB962C8B-B14F-4D97-AF65-F5344CB8AC3E}">
        <p14:creationId xmlns:p14="http://schemas.microsoft.com/office/powerpoint/2010/main" val="110522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Countdown</a:t>
            </a:r>
          </a:p>
        </p:txBody>
      </p:sp>
      <p:sp>
        <p:nvSpPr>
          <p:cNvPr id="3" name="Text Placeholder 2"/>
          <p:cNvSpPr>
            <a:spLocks noGrp="1"/>
          </p:cNvSpPr>
          <p:nvPr>
            <p:ph type="body" idx="1"/>
          </p:nvPr>
        </p:nvSpPr>
        <p:spPr>
          <a:xfrm>
            <a:off x="457200" y="5723467"/>
            <a:ext cx="8229600" cy="345871"/>
          </a:xfrm>
        </p:spPr>
        <p:txBody>
          <a:bodyPr/>
          <a:lstStyle/>
          <a:p>
            <a:pPr algn="ctr"/>
            <a:r>
              <a:rPr lang="en-US" dirty="0"/>
              <a:t>The binary countdown protocol. A dash indicates silence.</a:t>
            </a:r>
          </a:p>
        </p:txBody>
      </p:sp>
      <p:pic>
        <p:nvPicPr>
          <p:cNvPr id="5" name="Picture Placeholder 4" descr="Figure 4-8. The binary countdown protocol. A dash indicates silen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27300" y="1436434"/>
            <a:ext cx="4089400" cy="3971323"/>
          </a:xfrm>
        </p:spPr>
      </p:pic>
    </p:spTree>
    <p:extLst>
      <p:ext uri="{BB962C8B-B14F-4D97-AF65-F5344CB8AC3E}">
        <p14:creationId xmlns:p14="http://schemas.microsoft.com/office/powerpoint/2010/main" val="295980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Limited-Contention Protocols (1 of 2)</a:t>
            </a:r>
          </a:p>
        </p:txBody>
      </p:sp>
      <p:sp>
        <p:nvSpPr>
          <p:cNvPr id="3" name="Text Placeholder 2"/>
          <p:cNvSpPr>
            <a:spLocks noGrp="1"/>
          </p:cNvSpPr>
          <p:nvPr>
            <p:ph type="body" idx="1"/>
          </p:nvPr>
        </p:nvSpPr>
        <p:spPr/>
        <p:txBody>
          <a:bodyPr/>
          <a:lstStyle/>
          <a:p>
            <a:r>
              <a:rPr lang="en-US" dirty="0"/>
              <a:t>Combines the best properties of the contention and collision-free protocols</a:t>
            </a:r>
          </a:p>
          <a:p>
            <a:r>
              <a:rPr lang="en-US" dirty="0"/>
              <a:t>Limited-contention protocol</a:t>
            </a:r>
          </a:p>
          <a:p>
            <a:pPr lvl="1"/>
            <a:r>
              <a:rPr lang="en-US" dirty="0"/>
              <a:t>Use contention at low load to provide low delay</a:t>
            </a:r>
          </a:p>
          <a:p>
            <a:pPr lvl="1"/>
            <a:r>
              <a:rPr lang="en-US" dirty="0"/>
              <a:t>Used a collision-free technique at high load to provide good channel efficiency</a:t>
            </a:r>
          </a:p>
          <a:p>
            <a:pPr lvl="1" defTabSz="930275"/>
            <a:r>
              <a:rPr lang="en-US" dirty="0"/>
              <a:t>Asymmetric protocols</a:t>
            </a:r>
          </a:p>
          <a:p>
            <a:pPr defTabSz="930275"/>
            <a:r>
              <a:rPr lang="en-US" dirty="0"/>
              <a:t>Review performance of the symmetric protocols first</a:t>
            </a:r>
          </a:p>
          <a:p>
            <a:r>
              <a:rPr lang="en-US" dirty="0"/>
              <a:t>The adaptive tree-walk protocol</a:t>
            </a:r>
          </a:p>
        </p:txBody>
      </p:sp>
    </p:spTree>
    <p:extLst>
      <p:ext uri="{BB962C8B-B14F-4D97-AF65-F5344CB8AC3E}">
        <p14:creationId xmlns:p14="http://schemas.microsoft.com/office/powerpoint/2010/main" val="8920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Limited-Contention Protocols (2 of 2)</a:t>
            </a:r>
          </a:p>
        </p:txBody>
      </p:sp>
      <p:sp>
        <p:nvSpPr>
          <p:cNvPr id="3" name="Text Placeholder 2"/>
          <p:cNvSpPr>
            <a:spLocks noGrp="1"/>
          </p:cNvSpPr>
          <p:nvPr>
            <p:ph type="body" idx="1"/>
          </p:nvPr>
        </p:nvSpPr>
        <p:spPr>
          <a:xfrm>
            <a:off x="457200" y="5418667"/>
            <a:ext cx="8229600" cy="650671"/>
          </a:xfrm>
        </p:spPr>
        <p:txBody>
          <a:bodyPr/>
          <a:lstStyle/>
          <a:p>
            <a:pPr algn="ctr"/>
            <a:r>
              <a:rPr lang="en-US" dirty="0"/>
              <a:t>Acquisition probability for a symmetric contention channel </a:t>
            </a:r>
          </a:p>
        </p:txBody>
      </p:sp>
      <p:pic>
        <p:nvPicPr>
          <p:cNvPr id="11" name="Picture Placeholder 10" descr="Figure 4-9. Acquisition probability for a symmetric contention channel."/>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16000" y="2009204"/>
            <a:ext cx="7112000" cy="3041767"/>
          </a:xfrm>
        </p:spPr>
      </p:pic>
    </p:spTree>
    <p:extLst>
      <p:ext uri="{BB962C8B-B14F-4D97-AF65-F5344CB8AC3E}">
        <p14:creationId xmlns:p14="http://schemas.microsoft.com/office/powerpoint/2010/main" val="3613787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Adaptive Tree-Walk Protocol</a:t>
            </a:r>
          </a:p>
        </p:txBody>
      </p:sp>
      <p:sp>
        <p:nvSpPr>
          <p:cNvPr id="3" name="Text Placeholder 2"/>
          <p:cNvSpPr>
            <a:spLocks noGrp="1"/>
          </p:cNvSpPr>
          <p:nvPr>
            <p:ph type="body" idx="1"/>
          </p:nvPr>
        </p:nvSpPr>
        <p:spPr>
          <a:xfrm>
            <a:off x="457200" y="5537200"/>
            <a:ext cx="8229600" cy="532138"/>
          </a:xfrm>
        </p:spPr>
        <p:txBody>
          <a:bodyPr/>
          <a:lstStyle/>
          <a:p>
            <a:pPr algn="ctr"/>
            <a:r>
              <a:rPr lang="en-US" dirty="0"/>
              <a:t>The tree for eight stations</a:t>
            </a:r>
          </a:p>
        </p:txBody>
      </p:sp>
      <p:pic>
        <p:nvPicPr>
          <p:cNvPr id="7" name="Picture Placeholder 6" descr="Figure 4-10. The tree for eight st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5333" y="1295399"/>
            <a:ext cx="6773333" cy="3806910"/>
          </a:xfrm>
        </p:spPr>
      </p:pic>
    </p:spTree>
    <p:extLst>
      <p:ext uri="{BB962C8B-B14F-4D97-AF65-F5344CB8AC3E}">
        <p14:creationId xmlns:p14="http://schemas.microsoft.com/office/powerpoint/2010/main" val="296853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Channel Allocation Problem</a:t>
            </a:r>
          </a:p>
        </p:txBody>
      </p:sp>
      <p:sp>
        <p:nvSpPr>
          <p:cNvPr id="3" name="Text Placeholder 2"/>
          <p:cNvSpPr>
            <a:spLocks noGrp="1"/>
          </p:cNvSpPr>
          <p:nvPr>
            <p:ph type="body" idx="1"/>
          </p:nvPr>
        </p:nvSpPr>
        <p:spPr/>
        <p:txBody>
          <a:bodyPr/>
          <a:lstStyle/>
          <a:p>
            <a:r>
              <a:rPr lang="en-US" dirty="0"/>
              <a:t>Static channel allocation</a:t>
            </a:r>
          </a:p>
          <a:p>
            <a:r>
              <a:rPr lang="en-US" dirty="0"/>
              <a:t>Assumptions for dynamic channel allocation</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(1 of 2)</a:t>
            </a:r>
          </a:p>
        </p:txBody>
      </p:sp>
      <p:sp>
        <p:nvSpPr>
          <p:cNvPr id="5" name="Text Placeholder 4"/>
          <p:cNvSpPr>
            <a:spLocks noGrp="1"/>
          </p:cNvSpPr>
          <p:nvPr>
            <p:ph type="body" idx="1"/>
          </p:nvPr>
        </p:nvSpPr>
        <p:spPr/>
        <p:txBody>
          <a:bodyPr/>
          <a:lstStyle/>
          <a:p>
            <a:r>
              <a:rPr lang="en-US" altLang="en-US" dirty="0"/>
              <a:t>A wireless LAN. (a) </a:t>
            </a:r>
            <a:r>
              <a:rPr lang="en-US" altLang="en-US" i="1" dirty="0"/>
              <a:t>A</a:t>
            </a:r>
            <a:r>
              <a:rPr lang="en-US" altLang="en-US" dirty="0"/>
              <a:t> and </a:t>
            </a:r>
            <a:r>
              <a:rPr lang="en-US" altLang="en-US" i="1" dirty="0"/>
              <a:t>C</a:t>
            </a:r>
            <a:r>
              <a:rPr lang="en-US" altLang="en-US" dirty="0"/>
              <a:t> are hidden terminals when transmitting to </a:t>
            </a:r>
            <a:r>
              <a:rPr lang="en-US" altLang="en-US" i="1" dirty="0"/>
              <a:t>B</a:t>
            </a:r>
            <a:r>
              <a:rPr lang="en-US" altLang="en-US" dirty="0"/>
              <a:t>. (b) </a:t>
            </a:r>
            <a:r>
              <a:rPr lang="en-US" altLang="en-US" i="1" dirty="0"/>
              <a:t>B</a:t>
            </a:r>
            <a:r>
              <a:rPr lang="en-US" altLang="en-US" dirty="0"/>
              <a:t> and </a:t>
            </a:r>
            <a:r>
              <a:rPr lang="en-US" altLang="en-US" i="1" dirty="0"/>
              <a:t>C</a:t>
            </a:r>
            <a:r>
              <a:rPr lang="en-US" altLang="en-US" dirty="0"/>
              <a:t> are exposed terminals when transmitting to </a:t>
            </a:r>
            <a:r>
              <a:rPr lang="en-US" altLang="en-US" i="1" dirty="0"/>
              <a:t>A</a:t>
            </a:r>
            <a:r>
              <a:rPr lang="en-US" altLang="en-US" dirty="0"/>
              <a:t> and </a:t>
            </a:r>
            <a:r>
              <a:rPr lang="en-US" altLang="en-US" i="1" dirty="0"/>
              <a:t>D</a:t>
            </a:r>
            <a:r>
              <a:rPr lang="en-US" altLang="en-US" dirty="0"/>
              <a:t>.</a:t>
            </a:r>
          </a:p>
        </p:txBody>
      </p:sp>
      <p:pic>
        <p:nvPicPr>
          <p:cNvPr id="3" name="Picture Placeholder 2" descr="Figure 4-11. A wireless LAN. (a) A and C are hidden terminals when transmitting to B. (b) B and C are exposed terminals when transmitting to A and D."/>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87275" y="1936221"/>
            <a:ext cx="7376192" cy="2077532"/>
          </a:xfrm>
        </p:spPr>
      </p:pic>
    </p:spTree>
    <p:extLst>
      <p:ext uri="{BB962C8B-B14F-4D97-AF65-F5344CB8AC3E}">
        <p14:creationId xmlns:p14="http://schemas.microsoft.com/office/powerpoint/2010/main" val="245514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 Protocols (2 of 2)</a:t>
            </a:r>
          </a:p>
        </p:txBody>
      </p:sp>
      <p:sp>
        <p:nvSpPr>
          <p:cNvPr id="5" name="Text Placeholder 4"/>
          <p:cNvSpPr>
            <a:spLocks noGrp="1"/>
          </p:cNvSpPr>
          <p:nvPr>
            <p:ph type="body" idx="1"/>
          </p:nvPr>
        </p:nvSpPr>
        <p:spPr/>
        <p:txBody>
          <a:bodyPr/>
          <a:lstStyle/>
          <a:p>
            <a:pPr algn="ctr"/>
            <a:r>
              <a:rPr lang="en-US" altLang="en-US" dirty="0"/>
              <a:t>The MACA protocol. (a) </a:t>
            </a:r>
            <a:r>
              <a:rPr lang="en-US" altLang="en-US" i="1" dirty="0"/>
              <a:t>A</a:t>
            </a:r>
            <a:r>
              <a:rPr lang="en-US" altLang="en-US" dirty="0"/>
              <a:t> sending an RTS to </a:t>
            </a:r>
            <a:r>
              <a:rPr lang="en-US" altLang="en-US" i="1" dirty="0"/>
              <a:t>B</a:t>
            </a:r>
            <a:r>
              <a:rPr lang="en-US" altLang="en-US" dirty="0"/>
              <a:t>. (b) </a:t>
            </a:r>
            <a:r>
              <a:rPr lang="en-US" altLang="en-US" i="1" dirty="0"/>
              <a:t>B</a:t>
            </a:r>
            <a:r>
              <a:rPr lang="en-US" altLang="en-US" dirty="0"/>
              <a:t> responding with a CTS to </a:t>
            </a:r>
            <a:r>
              <a:rPr lang="en-US" altLang="en-US" i="1" dirty="0"/>
              <a:t>A</a:t>
            </a:r>
            <a:r>
              <a:rPr lang="en-US" altLang="en-US" dirty="0"/>
              <a:t>.</a:t>
            </a:r>
          </a:p>
        </p:txBody>
      </p:sp>
      <p:pic>
        <p:nvPicPr>
          <p:cNvPr id="3" name="Picture Placeholder 2" descr="Figure 4-12. The MACA protocol. (a) A sending an RTS to B. (b) B responding with a CTS to A."/>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38686" y="1837160"/>
            <a:ext cx="7066627" cy="2672049"/>
          </a:xfrm>
        </p:spPr>
      </p:pic>
    </p:spTree>
    <p:extLst>
      <p:ext uri="{BB962C8B-B14F-4D97-AF65-F5344CB8AC3E}">
        <p14:creationId xmlns:p14="http://schemas.microsoft.com/office/powerpoint/2010/main" val="159907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(1 of 2)</a:t>
            </a:r>
          </a:p>
        </p:txBody>
      </p:sp>
      <p:sp>
        <p:nvSpPr>
          <p:cNvPr id="3" name="Text Placeholder 2"/>
          <p:cNvSpPr>
            <a:spLocks noGrp="1"/>
          </p:cNvSpPr>
          <p:nvPr>
            <p:ph type="body" idx="1"/>
          </p:nvPr>
        </p:nvSpPr>
        <p:spPr/>
        <p:txBody>
          <a:bodyPr/>
          <a:lstStyle/>
          <a:p>
            <a:r>
              <a:rPr lang="en-US" dirty="0"/>
              <a:t>Classic Ethernet physical layer</a:t>
            </a:r>
          </a:p>
          <a:p>
            <a:r>
              <a:rPr lang="en-US" dirty="0"/>
              <a:t>Classic Ethernet MAC sublayer protocol</a:t>
            </a:r>
          </a:p>
          <a:p>
            <a:pPr lvl="1"/>
            <a:r>
              <a:rPr lang="en-US" dirty="0"/>
              <a:t>CSMA/CD with binary exponential backoff</a:t>
            </a:r>
          </a:p>
          <a:p>
            <a:r>
              <a:rPr lang="en-US" dirty="0"/>
              <a:t>Ethernet performance</a:t>
            </a:r>
          </a:p>
          <a:p>
            <a:r>
              <a:rPr lang="en-US" dirty="0"/>
              <a:t>Switched Ethernet</a:t>
            </a:r>
          </a:p>
          <a:p>
            <a:r>
              <a:rPr lang="en-US" dirty="0"/>
              <a:t>Fast Ethernet</a:t>
            </a:r>
          </a:p>
        </p:txBody>
      </p:sp>
    </p:spTree>
    <p:extLst>
      <p:ext uri="{BB962C8B-B14F-4D97-AF65-F5344CB8AC3E}">
        <p14:creationId xmlns:p14="http://schemas.microsoft.com/office/powerpoint/2010/main" val="277132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(2 of 2)</a:t>
            </a:r>
          </a:p>
        </p:txBody>
      </p:sp>
      <p:sp>
        <p:nvSpPr>
          <p:cNvPr id="3" name="Text Placeholder 2"/>
          <p:cNvSpPr>
            <a:spLocks noGrp="1"/>
          </p:cNvSpPr>
          <p:nvPr>
            <p:ph type="body" idx="1"/>
          </p:nvPr>
        </p:nvSpPr>
        <p:spPr/>
        <p:txBody>
          <a:bodyPr/>
          <a:lstStyle/>
          <a:p>
            <a:r>
              <a:rPr lang="en-US" dirty="0"/>
              <a:t>Gigabit Ethernet</a:t>
            </a:r>
          </a:p>
          <a:p>
            <a:r>
              <a:rPr lang="en-US" dirty="0"/>
              <a:t>10-Gigabit Ethernet</a:t>
            </a:r>
          </a:p>
          <a:p>
            <a:r>
              <a:rPr lang="en-US" dirty="0"/>
              <a:t>40- and 100-Gigabit Ethernet</a:t>
            </a:r>
          </a:p>
          <a:p>
            <a:r>
              <a:rPr lang="en-US" dirty="0"/>
              <a:t>Retrospective on Ethernet</a:t>
            </a:r>
          </a:p>
        </p:txBody>
      </p:sp>
    </p:spTree>
    <p:extLst>
      <p:ext uri="{BB962C8B-B14F-4D97-AF65-F5344CB8AC3E}">
        <p14:creationId xmlns:p14="http://schemas.microsoft.com/office/powerpoint/2010/main" val="480258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Physical Layer</a:t>
            </a:r>
          </a:p>
        </p:txBody>
      </p:sp>
      <p:sp>
        <p:nvSpPr>
          <p:cNvPr id="5" name="Text Placeholder 4"/>
          <p:cNvSpPr>
            <a:spLocks noGrp="1"/>
          </p:cNvSpPr>
          <p:nvPr>
            <p:ph type="body" idx="1"/>
          </p:nvPr>
        </p:nvSpPr>
        <p:spPr/>
        <p:txBody>
          <a:bodyPr/>
          <a:lstStyle/>
          <a:p>
            <a:pPr algn="ctr"/>
            <a:r>
              <a:rPr lang="en-US" dirty="0"/>
              <a:t>Architecture of classic Ethernet</a:t>
            </a:r>
          </a:p>
        </p:txBody>
      </p:sp>
      <p:pic>
        <p:nvPicPr>
          <p:cNvPr id="10" name="Picture Placeholder 9" descr="Figure 4-13. Architecture of classic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21742" y="2359555"/>
            <a:ext cx="8300515" cy="2087640"/>
          </a:xfrm>
        </p:spPr>
      </p:pic>
    </p:spTree>
    <p:extLst>
      <p:ext uri="{BB962C8B-B14F-4D97-AF65-F5344CB8AC3E}">
        <p14:creationId xmlns:p14="http://schemas.microsoft.com/office/powerpoint/2010/main" val="406276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(1 of 2)</a:t>
            </a:r>
          </a:p>
        </p:txBody>
      </p:sp>
      <p:sp>
        <p:nvSpPr>
          <p:cNvPr id="5" name="Text Placeholder 4"/>
          <p:cNvSpPr>
            <a:spLocks noGrp="1"/>
          </p:cNvSpPr>
          <p:nvPr>
            <p:ph type="body" idx="1"/>
          </p:nvPr>
        </p:nvSpPr>
        <p:spPr/>
        <p:txBody>
          <a:bodyPr/>
          <a:lstStyle/>
          <a:p>
            <a:pPr algn="ctr"/>
            <a:r>
              <a:rPr lang="fr-FR" dirty="0"/>
              <a:t>Frame formats. (a) Ethernet (DIX). (b) IEEE 802.3.</a:t>
            </a:r>
            <a:endParaRPr lang="en-US" altLang="en-US" dirty="0"/>
          </a:p>
        </p:txBody>
      </p:sp>
      <p:pic>
        <p:nvPicPr>
          <p:cNvPr id="7" name="Picture Placeholder 6" descr="Figure 4-14. Frame formats. (a) Ethernet (DIX). (b) IEEE 802.3."/>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25590" y="2428950"/>
            <a:ext cx="8092819" cy="1979639"/>
          </a:xfrm>
        </p:spPr>
      </p:pic>
    </p:spTree>
    <p:extLst>
      <p:ext uri="{BB962C8B-B14F-4D97-AF65-F5344CB8AC3E}">
        <p14:creationId xmlns:p14="http://schemas.microsoft.com/office/powerpoint/2010/main" val="376158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Ethernet MAC Sublayer Protocol (2 of 2)</a:t>
            </a:r>
          </a:p>
        </p:txBody>
      </p:sp>
      <p:sp>
        <p:nvSpPr>
          <p:cNvPr id="5" name="Text Placeholder 4"/>
          <p:cNvSpPr>
            <a:spLocks noGrp="1"/>
          </p:cNvSpPr>
          <p:nvPr>
            <p:ph type="body" idx="1"/>
          </p:nvPr>
        </p:nvSpPr>
        <p:spPr/>
        <p:txBody>
          <a:bodyPr/>
          <a:lstStyle/>
          <a:p>
            <a:pPr algn="ctr"/>
            <a:r>
              <a:rPr lang="en-US" altLang="en-US" dirty="0"/>
              <a:t>Collision detection can take as long as 2</a:t>
            </a:r>
            <a:r>
              <a:rPr lang="en-US" altLang="en-US" i="1" dirty="0"/>
              <a:t>t</a:t>
            </a:r>
            <a:r>
              <a:rPr lang="en-US" altLang="en-US" dirty="0"/>
              <a:t>.</a:t>
            </a:r>
          </a:p>
        </p:txBody>
      </p:sp>
      <p:pic>
        <p:nvPicPr>
          <p:cNvPr id="3" name="Picture Placeholder 2" descr="Figure 4-15. Collision detection can take as long as 2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2196" y="2020887"/>
            <a:ext cx="7359607" cy="2744797"/>
          </a:xfrm>
        </p:spPr>
      </p:pic>
    </p:spTree>
    <p:extLst>
      <p:ext uri="{BB962C8B-B14F-4D97-AF65-F5344CB8AC3E}">
        <p14:creationId xmlns:p14="http://schemas.microsoft.com/office/powerpoint/2010/main" val="99484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Ethernet Performance</a:t>
            </a:r>
          </a:p>
        </p:txBody>
      </p:sp>
      <p:sp>
        <p:nvSpPr>
          <p:cNvPr id="5" name="Text Placeholder 4"/>
          <p:cNvSpPr>
            <a:spLocks noGrp="1"/>
          </p:cNvSpPr>
          <p:nvPr>
            <p:ph type="body" idx="1"/>
          </p:nvPr>
        </p:nvSpPr>
        <p:spPr>
          <a:xfrm>
            <a:off x="457200" y="5343865"/>
            <a:ext cx="8229600" cy="725473"/>
          </a:xfrm>
        </p:spPr>
        <p:txBody>
          <a:bodyPr/>
          <a:lstStyle/>
          <a:p>
            <a:pPr algn="ctr"/>
            <a:r>
              <a:rPr lang="en-US" altLang="en-US" dirty="0"/>
              <a:t>Efficiency of Ethernet at 10 Mbps with 512-bit slot times</a:t>
            </a:r>
          </a:p>
        </p:txBody>
      </p:sp>
      <p:pic>
        <p:nvPicPr>
          <p:cNvPr id="10" name="Picture Placeholder 9" descr="Figure 4-16. Efficiency of Ethernet at 10 Mbps with 512-bit slot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065866" y="1631075"/>
            <a:ext cx="5012267" cy="3712790"/>
          </a:xfrm>
        </p:spPr>
      </p:pic>
    </p:spTree>
    <p:extLst>
      <p:ext uri="{BB962C8B-B14F-4D97-AF65-F5344CB8AC3E}">
        <p14:creationId xmlns:p14="http://schemas.microsoft.com/office/powerpoint/2010/main" val="2164656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(1 of 2)</a:t>
            </a:r>
          </a:p>
        </p:txBody>
      </p:sp>
      <p:sp>
        <p:nvSpPr>
          <p:cNvPr id="5" name="Text Placeholder 4"/>
          <p:cNvSpPr>
            <a:spLocks noGrp="1"/>
          </p:cNvSpPr>
          <p:nvPr>
            <p:ph type="body" idx="1"/>
          </p:nvPr>
        </p:nvSpPr>
        <p:spPr/>
        <p:txBody>
          <a:bodyPr/>
          <a:lstStyle/>
          <a:p>
            <a:pPr algn="ctr"/>
            <a:r>
              <a:rPr lang="en-US" altLang="en-US" dirty="0"/>
              <a:t>(a) Hub. (b) Switch.</a:t>
            </a:r>
          </a:p>
        </p:txBody>
      </p:sp>
      <p:pic>
        <p:nvPicPr>
          <p:cNvPr id="3" name="Picture Placeholder 2" descr="Figure 4-17. (a) Hub. (b)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5437" y="1987020"/>
            <a:ext cx="7813126" cy="2920669"/>
          </a:xfrm>
        </p:spPr>
      </p:pic>
    </p:spTree>
    <p:extLst>
      <p:ext uri="{BB962C8B-B14F-4D97-AF65-F5344CB8AC3E}">
        <p14:creationId xmlns:p14="http://schemas.microsoft.com/office/powerpoint/2010/main" val="3014484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Ethernet (2 of 2)</a:t>
            </a:r>
          </a:p>
        </p:txBody>
      </p:sp>
      <p:sp>
        <p:nvSpPr>
          <p:cNvPr id="5" name="Text Placeholder 4"/>
          <p:cNvSpPr>
            <a:spLocks noGrp="1"/>
          </p:cNvSpPr>
          <p:nvPr>
            <p:ph type="body" idx="1"/>
          </p:nvPr>
        </p:nvSpPr>
        <p:spPr/>
        <p:txBody>
          <a:bodyPr/>
          <a:lstStyle/>
          <a:p>
            <a:pPr algn="ctr"/>
            <a:r>
              <a:rPr lang="en-US" altLang="en-US" dirty="0"/>
              <a:t>An Ethernet switch</a:t>
            </a:r>
          </a:p>
        </p:txBody>
      </p:sp>
      <p:pic>
        <p:nvPicPr>
          <p:cNvPr id="3" name="Picture Placeholder 2" descr="Figure 4-18. An Ethernet switc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23988" y="2291820"/>
            <a:ext cx="7696024" cy="1975379"/>
          </a:xfrm>
        </p:spPr>
      </p:pic>
    </p:spTree>
    <p:extLst>
      <p:ext uri="{BB962C8B-B14F-4D97-AF65-F5344CB8AC3E}">
        <p14:creationId xmlns:p14="http://schemas.microsoft.com/office/powerpoint/2010/main" val="366118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Channel Allocation</a:t>
            </a:r>
          </a:p>
        </p:txBody>
      </p:sp>
      <p:sp>
        <p:nvSpPr>
          <p:cNvPr id="3" name="Text Placeholder 2"/>
          <p:cNvSpPr>
            <a:spLocks noGrp="1"/>
          </p:cNvSpPr>
          <p:nvPr>
            <p:ph type="body" idx="1"/>
          </p:nvPr>
        </p:nvSpPr>
        <p:spPr/>
        <p:txBody>
          <a:bodyPr/>
          <a:lstStyle/>
          <a:p>
            <a:r>
              <a:rPr lang="en-US" dirty="0"/>
              <a:t>Static allocation</a:t>
            </a:r>
          </a:p>
          <a:p>
            <a:pPr lvl="1"/>
            <a:r>
              <a:rPr lang="en-US" dirty="0"/>
              <a:t>Poor fit to computer systems with extremely bursty data traffic </a:t>
            </a:r>
          </a:p>
          <a:p>
            <a:pPr lvl="1"/>
            <a:r>
              <a:rPr lang="en-US" dirty="0"/>
              <a:t>Performance affected when peak traffic to mean traffic ratios are 1000:1</a:t>
            </a:r>
          </a:p>
          <a:p>
            <a:pPr lvl="1"/>
            <a:r>
              <a:rPr lang="en-US" dirty="0"/>
              <a:t>Most channels will be idle most of the time</a:t>
            </a:r>
          </a:p>
          <a:p>
            <a:r>
              <a:rPr lang="en-US" dirty="0"/>
              <a:t>Dynamic allocation tries to resolve static allocation problems</a:t>
            </a:r>
          </a:p>
        </p:txBody>
      </p:sp>
    </p:spTree>
    <p:extLst>
      <p:ext uri="{BB962C8B-B14F-4D97-AF65-F5344CB8AC3E}">
        <p14:creationId xmlns:p14="http://schemas.microsoft.com/office/powerpoint/2010/main" val="360497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Ethernet</a:t>
            </a:r>
          </a:p>
        </p:txBody>
      </p:sp>
      <p:sp>
        <p:nvSpPr>
          <p:cNvPr id="5" name="Text Placeholder 4"/>
          <p:cNvSpPr>
            <a:spLocks noGrp="1"/>
          </p:cNvSpPr>
          <p:nvPr>
            <p:ph type="body" idx="1"/>
          </p:nvPr>
        </p:nvSpPr>
        <p:spPr/>
        <p:txBody>
          <a:bodyPr/>
          <a:lstStyle/>
          <a:p>
            <a:pPr algn="ctr"/>
            <a:r>
              <a:rPr lang="en-US" dirty="0"/>
              <a:t>The original fast Ethernet cabling</a:t>
            </a:r>
            <a:endParaRPr lang="en-US" altLang="en-US" dirty="0"/>
          </a:p>
        </p:txBody>
      </p:sp>
      <p:pic>
        <p:nvPicPr>
          <p:cNvPr id="14" name="Picture 13">
            <a:extLst>
              <a:ext uri="{FF2B5EF4-FFF2-40B4-BE49-F238E27FC236}">
                <a16:creationId xmlns:a16="http://schemas.microsoft.com/office/drawing/2014/main" id="{71078ED3-92B1-F447-B46E-3C72DCF2089A}"/>
              </a:ext>
            </a:extLst>
          </p:cNvPr>
          <p:cNvPicPr>
            <a:picLocks noChangeAspect="1"/>
          </p:cNvPicPr>
          <p:nvPr/>
        </p:nvPicPr>
        <p:blipFill>
          <a:blip r:embed="rId3"/>
          <a:stretch>
            <a:fillRect/>
          </a:stretch>
        </p:blipFill>
        <p:spPr>
          <a:xfrm>
            <a:off x="268941" y="3119717"/>
            <a:ext cx="8606118" cy="1613264"/>
          </a:xfrm>
          <a:prstGeom prst="rect">
            <a:avLst/>
          </a:prstGeom>
        </p:spPr>
      </p:pic>
    </p:spTree>
    <p:extLst>
      <p:ext uri="{BB962C8B-B14F-4D97-AF65-F5344CB8AC3E}">
        <p14:creationId xmlns:p14="http://schemas.microsoft.com/office/powerpoint/2010/main" val="1415370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(1 of 2)</a:t>
            </a:r>
          </a:p>
        </p:txBody>
      </p:sp>
      <p:sp>
        <p:nvSpPr>
          <p:cNvPr id="5" name="Text Placeholder 4"/>
          <p:cNvSpPr>
            <a:spLocks noGrp="1"/>
          </p:cNvSpPr>
          <p:nvPr>
            <p:ph type="body" idx="1"/>
          </p:nvPr>
        </p:nvSpPr>
        <p:spPr>
          <a:xfrm>
            <a:off x="457200" y="5503333"/>
            <a:ext cx="8229600" cy="566005"/>
          </a:xfrm>
        </p:spPr>
        <p:txBody>
          <a:bodyPr/>
          <a:lstStyle/>
          <a:p>
            <a:pPr algn="ctr"/>
            <a:r>
              <a:rPr lang="en-US" altLang="en-US" dirty="0"/>
              <a:t>(a) A two-station Ethernet. (b) A </a:t>
            </a:r>
            <a:r>
              <a:rPr lang="en-US" altLang="en-US" dirty="0" err="1"/>
              <a:t>multistation</a:t>
            </a:r>
            <a:r>
              <a:rPr lang="en-US" altLang="en-US" dirty="0"/>
              <a:t> Ethernet.</a:t>
            </a:r>
          </a:p>
        </p:txBody>
      </p:sp>
      <p:pic>
        <p:nvPicPr>
          <p:cNvPr id="3" name="Picture Placeholder 2" descr="Figure 4-20. (a) A two-station Ethernet. (b) A multistation Eth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86749" y="2099385"/>
            <a:ext cx="7770502" cy="2951586"/>
          </a:xfrm>
        </p:spPr>
      </p:pic>
    </p:spTree>
    <p:extLst>
      <p:ext uri="{BB962C8B-B14F-4D97-AF65-F5344CB8AC3E}">
        <p14:creationId xmlns:p14="http://schemas.microsoft.com/office/powerpoint/2010/main" val="3185040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Gigabit Ethernet (2 of 2)</a:t>
            </a:r>
          </a:p>
        </p:txBody>
      </p:sp>
      <p:sp>
        <p:nvSpPr>
          <p:cNvPr id="5" name="Text Placeholder 4"/>
          <p:cNvSpPr>
            <a:spLocks noGrp="1"/>
          </p:cNvSpPr>
          <p:nvPr>
            <p:ph type="body" idx="1"/>
          </p:nvPr>
        </p:nvSpPr>
        <p:spPr/>
        <p:txBody>
          <a:bodyPr/>
          <a:lstStyle/>
          <a:p>
            <a:pPr algn="ctr"/>
            <a:r>
              <a:rPr lang="en-US" altLang="en-US" dirty="0"/>
              <a:t>Gigabit Ethernet cabling</a:t>
            </a:r>
          </a:p>
        </p:txBody>
      </p:sp>
      <p:pic>
        <p:nvPicPr>
          <p:cNvPr id="10" name="Picture 9">
            <a:extLst>
              <a:ext uri="{FF2B5EF4-FFF2-40B4-BE49-F238E27FC236}">
                <a16:creationId xmlns:a16="http://schemas.microsoft.com/office/drawing/2014/main" id="{08222D6C-BCB7-E64E-BC4F-6A7C3E2C4D9A}"/>
              </a:ext>
            </a:extLst>
          </p:cNvPr>
          <p:cNvPicPr>
            <a:picLocks noChangeAspect="1"/>
          </p:cNvPicPr>
          <p:nvPr/>
        </p:nvPicPr>
        <p:blipFill>
          <a:blip r:embed="rId3"/>
          <a:stretch>
            <a:fillRect/>
          </a:stretch>
        </p:blipFill>
        <p:spPr>
          <a:xfrm>
            <a:off x="0" y="2571953"/>
            <a:ext cx="9144000" cy="1714093"/>
          </a:xfrm>
          <a:prstGeom prst="rect">
            <a:avLst/>
          </a:prstGeom>
        </p:spPr>
      </p:pic>
      <p:pic>
        <p:nvPicPr>
          <p:cNvPr id="12" name="Picture 11">
            <a:extLst>
              <a:ext uri="{FF2B5EF4-FFF2-40B4-BE49-F238E27FC236}">
                <a16:creationId xmlns:a16="http://schemas.microsoft.com/office/drawing/2014/main" id="{70921498-0B73-8841-A326-6B7A8DCDA397}"/>
              </a:ext>
            </a:extLst>
          </p:cNvPr>
          <p:cNvPicPr>
            <a:picLocks noChangeAspect="1"/>
          </p:cNvPicPr>
          <p:nvPr/>
        </p:nvPicPr>
        <p:blipFill>
          <a:blip r:embed="rId4"/>
          <a:stretch>
            <a:fillRect/>
          </a:stretch>
        </p:blipFill>
        <p:spPr>
          <a:xfrm>
            <a:off x="0" y="2472000"/>
            <a:ext cx="9144000" cy="1914000"/>
          </a:xfrm>
          <a:prstGeom prst="rect">
            <a:avLst/>
          </a:prstGeom>
        </p:spPr>
      </p:pic>
      <p:pic>
        <p:nvPicPr>
          <p:cNvPr id="14" name="Picture 13">
            <a:extLst>
              <a:ext uri="{FF2B5EF4-FFF2-40B4-BE49-F238E27FC236}">
                <a16:creationId xmlns:a16="http://schemas.microsoft.com/office/drawing/2014/main" id="{9E0A2280-A670-924F-8F7F-C04FB4F836B8}"/>
              </a:ext>
            </a:extLst>
          </p:cNvPr>
          <p:cNvPicPr>
            <a:picLocks noChangeAspect="1"/>
          </p:cNvPicPr>
          <p:nvPr/>
        </p:nvPicPr>
        <p:blipFill>
          <a:blip r:embed="rId4"/>
          <a:stretch>
            <a:fillRect/>
          </a:stretch>
        </p:blipFill>
        <p:spPr>
          <a:xfrm>
            <a:off x="0" y="2472000"/>
            <a:ext cx="9144000" cy="1914000"/>
          </a:xfrm>
          <a:prstGeom prst="rect">
            <a:avLst/>
          </a:prstGeom>
        </p:spPr>
      </p:pic>
    </p:spTree>
    <p:extLst>
      <p:ext uri="{BB962C8B-B14F-4D97-AF65-F5344CB8AC3E}">
        <p14:creationId xmlns:p14="http://schemas.microsoft.com/office/powerpoint/2010/main" val="3956461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10-Gigabit Ethernet</a:t>
            </a:r>
          </a:p>
        </p:txBody>
      </p:sp>
      <p:sp>
        <p:nvSpPr>
          <p:cNvPr id="5" name="Text Placeholder 4"/>
          <p:cNvSpPr>
            <a:spLocks noGrp="1"/>
          </p:cNvSpPr>
          <p:nvPr>
            <p:ph type="body" idx="1"/>
          </p:nvPr>
        </p:nvSpPr>
        <p:spPr/>
        <p:txBody>
          <a:bodyPr/>
          <a:lstStyle/>
          <a:p>
            <a:pPr algn="ctr"/>
            <a:r>
              <a:rPr lang="en-US" altLang="en-US" dirty="0"/>
              <a:t>10-Gigabit Ethernet cabling</a:t>
            </a:r>
          </a:p>
        </p:txBody>
      </p:sp>
      <p:pic>
        <p:nvPicPr>
          <p:cNvPr id="14" name="Picture 13">
            <a:extLst>
              <a:ext uri="{FF2B5EF4-FFF2-40B4-BE49-F238E27FC236}">
                <a16:creationId xmlns:a16="http://schemas.microsoft.com/office/drawing/2014/main" id="{F3817ECC-EA19-894F-95A0-5FB5B7FD09C8}"/>
              </a:ext>
            </a:extLst>
          </p:cNvPr>
          <p:cNvPicPr>
            <a:picLocks noChangeAspect="1"/>
          </p:cNvPicPr>
          <p:nvPr/>
        </p:nvPicPr>
        <p:blipFill>
          <a:blip r:embed="rId3"/>
          <a:stretch>
            <a:fillRect/>
          </a:stretch>
        </p:blipFill>
        <p:spPr>
          <a:xfrm>
            <a:off x="591671" y="2845005"/>
            <a:ext cx="7960658" cy="2205966"/>
          </a:xfrm>
          <a:prstGeom prst="rect">
            <a:avLst/>
          </a:prstGeom>
        </p:spPr>
      </p:pic>
    </p:spTree>
    <p:extLst>
      <p:ext uri="{BB962C8B-B14F-4D97-AF65-F5344CB8AC3E}">
        <p14:creationId xmlns:p14="http://schemas.microsoft.com/office/powerpoint/2010/main" val="3165817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LANs</a:t>
            </a:r>
          </a:p>
        </p:txBody>
      </p:sp>
      <p:sp>
        <p:nvSpPr>
          <p:cNvPr id="3" name="Text Placeholder 2"/>
          <p:cNvSpPr>
            <a:spLocks noGrp="1"/>
          </p:cNvSpPr>
          <p:nvPr>
            <p:ph type="body" idx="1"/>
          </p:nvPr>
        </p:nvSpPr>
        <p:spPr/>
        <p:txBody>
          <a:bodyPr/>
          <a:lstStyle/>
          <a:p>
            <a:r>
              <a:rPr lang="en-US" dirty="0"/>
              <a:t>802.11 architecture and protocol stack</a:t>
            </a:r>
          </a:p>
          <a:p>
            <a:r>
              <a:rPr lang="en-US" dirty="0"/>
              <a:t>802.11 physical layer</a:t>
            </a:r>
          </a:p>
          <a:p>
            <a:r>
              <a:rPr lang="en-US" dirty="0"/>
              <a:t>802.11 MAC sublayer protocol</a:t>
            </a:r>
          </a:p>
          <a:p>
            <a:r>
              <a:rPr lang="en-US" dirty="0"/>
              <a:t>802.11 frame structure</a:t>
            </a:r>
          </a:p>
          <a:p>
            <a:r>
              <a:rPr lang="en-US" dirty="0"/>
              <a:t>Services</a:t>
            </a:r>
          </a:p>
          <a:p>
            <a:endParaRPr lang="en-US" dirty="0"/>
          </a:p>
        </p:txBody>
      </p:sp>
    </p:spTree>
    <p:extLst>
      <p:ext uri="{BB962C8B-B14F-4D97-AF65-F5344CB8AC3E}">
        <p14:creationId xmlns:p14="http://schemas.microsoft.com/office/powerpoint/2010/main" val="3687110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(1 of 2)</a:t>
            </a:r>
          </a:p>
        </p:txBody>
      </p:sp>
      <p:sp>
        <p:nvSpPr>
          <p:cNvPr id="3" name="Text Placeholder 2"/>
          <p:cNvSpPr>
            <a:spLocks noGrp="1"/>
          </p:cNvSpPr>
          <p:nvPr>
            <p:ph type="body" idx="1"/>
          </p:nvPr>
        </p:nvSpPr>
        <p:spPr/>
        <p:txBody>
          <a:bodyPr/>
          <a:lstStyle/>
          <a:p>
            <a:pPr algn="ctr"/>
            <a:r>
              <a:rPr lang="fr-FR" dirty="0"/>
              <a:t>802.11 architecture. (a) Infrastructure mode. (b) Ad-hoc mode.</a:t>
            </a:r>
            <a:endParaRPr lang="en-US" dirty="0"/>
          </a:p>
        </p:txBody>
      </p:sp>
      <p:pic>
        <p:nvPicPr>
          <p:cNvPr id="5" name="Picture Placeholder 4" descr="Figure 4-23. 802.11 architecture. (a) Infrastructure mode. (b) Ad-hoc mod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95866" y="2054755"/>
            <a:ext cx="7552267" cy="2543443"/>
          </a:xfrm>
        </p:spPr>
      </p:pic>
    </p:spTree>
    <p:extLst>
      <p:ext uri="{BB962C8B-B14F-4D97-AF65-F5344CB8AC3E}">
        <p14:creationId xmlns:p14="http://schemas.microsoft.com/office/powerpoint/2010/main" val="397858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Architecture and Protocol Stack (2 of 2)</a:t>
            </a:r>
          </a:p>
        </p:txBody>
      </p:sp>
      <p:sp>
        <p:nvSpPr>
          <p:cNvPr id="3" name="Text Placeholder 2"/>
          <p:cNvSpPr>
            <a:spLocks noGrp="1"/>
          </p:cNvSpPr>
          <p:nvPr>
            <p:ph type="body" idx="1"/>
          </p:nvPr>
        </p:nvSpPr>
        <p:spPr/>
        <p:txBody>
          <a:bodyPr/>
          <a:lstStyle/>
          <a:p>
            <a:pPr algn="ctr"/>
            <a:r>
              <a:rPr lang="en-US" dirty="0"/>
              <a:t>Part of the 802.11 protocol stack</a:t>
            </a:r>
          </a:p>
        </p:txBody>
      </p:sp>
      <p:pic>
        <p:nvPicPr>
          <p:cNvPr id="5" name="Picture Placeholder 4" descr="Figure 4-24. Part of the 802.11 protocol stac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77912" y="1936221"/>
            <a:ext cx="7988175" cy="2889779"/>
          </a:xfrm>
        </p:spPr>
      </p:pic>
    </p:spTree>
    <p:extLst>
      <p:ext uri="{BB962C8B-B14F-4D97-AF65-F5344CB8AC3E}">
        <p14:creationId xmlns:p14="http://schemas.microsoft.com/office/powerpoint/2010/main" val="185327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(1 of 4)</a:t>
            </a:r>
          </a:p>
        </p:txBody>
      </p:sp>
      <p:sp>
        <p:nvSpPr>
          <p:cNvPr id="3" name="Text Placeholder 2"/>
          <p:cNvSpPr>
            <a:spLocks noGrp="1"/>
          </p:cNvSpPr>
          <p:nvPr>
            <p:ph type="body" idx="1"/>
          </p:nvPr>
        </p:nvSpPr>
        <p:spPr/>
        <p:txBody>
          <a:bodyPr/>
          <a:lstStyle/>
          <a:p>
            <a:pPr algn="ctr"/>
            <a:r>
              <a:rPr lang="en-US" dirty="0"/>
              <a:t>Sending a frame with CSMA/CA</a:t>
            </a:r>
          </a:p>
        </p:txBody>
      </p:sp>
      <p:pic>
        <p:nvPicPr>
          <p:cNvPr id="5" name="Picture Placeholder 4" descr="Figure 4-25. Sending a frame with CSMA/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5133" y="1783313"/>
            <a:ext cx="7433733" cy="3515176"/>
          </a:xfrm>
        </p:spPr>
      </p:pic>
    </p:spTree>
    <p:extLst>
      <p:ext uri="{BB962C8B-B14F-4D97-AF65-F5344CB8AC3E}">
        <p14:creationId xmlns:p14="http://schemas.microsoft.com/office/powerpoint/2010/main" val="3518711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(2 of 4)</a:t>
            </a:r>
          </a:p>
        </p:txBody>
      </p:sp>
      <p:sp>
        <p:nvSpPr>
          <p:cNvPr id="3" name="Text Placeholder 2"/>
          <p:cNvSpPr>
            <a:spLocks noGrp="1"/>
          </p:cNvSpPr>
          <p:nvPr>
            <p:ph type="body" idx="1"/>
          </p:nvPr>
        </p:nvSpPr>
        <p:spPr/>
        <p:txBody>
          <a:bodyPr/>
          <a:lstStyle/>
          <a:p>
            <a:pPr algn="ctr"/>
            <a:r>
              <a:rPr lang="en-US" dirty="0"/>
              <a:t>(a) The hidden terminal problem. (b) The exposed terminal problem.</a:t>
            </a:r>
          </a:p>
        </p:txBody>
      </p:sp>
      <p:pic>
        <p:nvPicPr>
          <p:cNvPr id="6" name="Picture Placeholder 5" descr="Figure 4-26. (a) The hidden terminal problem. (b) The exposed terminal probl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0667" y="1758018"/>
            <a:ext cx="6942666" cy="3534321"/>
          </a:xfrm>
        </p:spPr>
      </p:pic>
    </p:spTree>
    <p:extLst>
      <p:ext uri="{BB962C8B-B14F-4D97-AF65-F5344CB8AC3E}">
        <p14:creationId xmlns:p14="http://schemas.microsoft.com/office/powerpoint/2010/main" val="2642177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(3 of 4)</a:t>
            </a:r>
          </a:p>
        </p:txBody>
      </p:sp>
      <p:sp>
        <p:nvSpPr>
          <p:cNvPr id="3" name="Text Placeholder 2"/>
          <p:cNvSpPr>
            <a:spLocks noGrp="1"/>
          </p:cNvSpPr>
          <p:nvPr>
            <p:ph type="body" idx="1"/>
          </p:nvPr>
        </p:nvSpPr>
        <p:spPr/>
        <p:txBody>
          <a:bodyPr/>
          <a:lstStyle/>
          <a:p>
            <a:pPr algn="ctr"/>
            <a:r>
              <a:rPr lang="en-US" dirty="0"/>
              <a:t>Virtual channel sensing using CSMA/CA</a:t>
            </a:r>
          </a:p>
        </p:txBody>
      </p:sp>
      <p:pic>
        <p:nvPicPr>
          <p:cNvPr id="9" name="Picture Placeholder 8" descr="Figure 4-27. Virtual channel sensing using CSMA/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7966" y="2308754"/>
            <a:ext cx="7468067" cy="2476491"/>
          </a:xfrm>
        </p:spPr>
      </p:pic>
    </p:spTree>
    <p:extLst>
      <p:ext uri="{BB962C8B-B14F-4D97-AF65-F5344CB8AC3E}">
        <p14:creationId xmlns:p14="http://schemas.microsoft.com/office/powerpoint/2010/main" val="325832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for Dynamic Channel Allocation</a:t>
            </a:r>
          </a:p>
        </p:txBody>
      </p:sp>
      <p:sp>
        <p:nvSpPr>
          <p:cNvPr id="3" name="Text Placeholder 2"/>
          <p:cNvSpPr>
            <a:spLocks noGrp="1"/>
          </p:cNvSpPr>
          <p:nvPr>
            <p:ph type="body" idx="1"/>
          </p:nvPr>
        </p:nvSpPr>
        <p:spPr/>
        <p:txBody>
          <a:bodyPr/>
          <a:lstStyle/>
          <a:p>
            <a:r>
              <a:rPr lang="en-US" dirty="0"/>
              <a:t>Independent traffic</a:t>
            </a:r>
          </a:p>
          <a:p>
            <a:r>
              <a:rPr lang="en-US" dirty="0"/>
              <a:t>Single channel</a:t>
            </a:r>
          </a:p>
          <a:p>
            <a:r>
              <a:rPr lang="en-US" dirty="0"/>
              <a:t>Observable collisions</a:t>
            </a:r>
          </a:p>
          <a:p>
            <a:r>
              <a:rPr lang="en-US" dirty="0"/>
              <a:t>Continuous or slotted time</a:t>
            </a:r>
          </a:p>
          <a:p>
            <a:r>
              <a:rPr lang="en-US" dirty="0"/>
              <a:t>Carrier sense or no carrier sense</a:t>
            </a:r>
          </a:p>
        </p:txBody>
      </p:sp>
    </p:spTree>
    <p:extLst>
      <p:ext uri="{BB962C8B-B14F-4D97-AF65-F5344CB8AC3E}">
        <p14:creationId xmlns:p14="http://schemas.microsoft.com/office/powerpoint/2010/main" val="2017851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MAC Sublayer Protocol (4 of 4)</a:t>
            </a:r>
          </a:p>
        </p:txBody>
      </p:sp>
      <p:sp>
        <p:nvSpPr>
          <p:cNvPr id="3" name="Text Placeholder 2"/>
          <p:cNvSpPr>
            <a:spLocks noGrp="1"/>
          </p:cNvSpPr>
          <p:nvPr>
            <p:ph type="body" idx="1"/>
          </p:nvPr>
        </p:nvSpPr>
        <p:spPr/>
        <p:txBody>
          <a:bodyPr/>
          <a:lstStyle/>
          <a:p>
            <a:pPr algn="ctr"/>
            <a:r>
              <a:rPr lang="en-US" dirty="0"/>
              <a:t>Interframe spacing in 802.11</a:t>
            </a:r>
          </a:p>
        </p:txBody>
      </p:sp>
      <p:pic>
        <p:nvPicPr>
          <p:cNvPr id="8" name="Picture Placeholder 7" descr="Figure 4-28. Interframe spacing in 802.1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63831" y="1987020"/>
            <a:ext cx="8016337" cy="2720445"/>
          </a:xfrm>
        </p:spPr>
      </p:pic>
    </p:spTree>
    <p:extLst>
      <p:ext uri="{BB962C8B-B14F-4D97-AF65-F5344CB8AC3E}">
        <p14:creationId xmlns:p14="http://schemas.microsoft.com/office/powerpoint/2010/main" val="2405523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802.11 Frame Structure</a:t>
            </a:r>
          </a:p>
        </p:txBody>
      </p:sp>
      <p:sp>
        <p:nvSpPr>
          <p:cNvPr id="3" name="Text Placeholder 2"/>
          <p:cNvSpPr>
            <a:spLocks noGrp="1"/>
          </p:cNvSpPr>
          <p:nvPr>
            <p:ph type="body" idx="1"/>
          </p:nvPr>
        </p:nvSpPr>
        <p:spPr/>
        <p:txBody>
          <a:bodyPr/>
          <a:lstStyle/>
          <a:p>
            <a:pPr algn="ctr"/>
            <a:r>
              <a:rPr lang="en-US" dirty="0"/>
              <a:t>Format of the 802.11 data frame</a:t>
            </a:r>
          </a:p>
        </p:txBody>
      </p:sp>
      <p:pic>
        <p:nvPicPr>
          <p:cNvPr id="5" name="Picture Placeholder 4" descr="Figure 4-29. Format of the 802.11 data fram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37779" y="2227829"/>
            <a:ext cx="7476488" cy="2311851"/>
          </a:xfrm>
        </p:spPr>
      </p:pic>
    </p:spTree>
    <p:extLst>
      <p:ext uri="{BB962C8B-B14F-4D97-AF65-F5344CB8AC3E}">
        <p14:creationId xmlns:p14="http://schemas.microsoft.com/office/powerpoint/2010/main" val="1186308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idx="1"/>
          </p:nvPr>
        </p:nvSpPr>
        <p:spPr/>
        <p:txBody>
          <a:bodyPr/>
          <a:lstStyle/>
          <a:p>
            <a:r>
              <a:rPr lang="en-US" dirty="0"/>
              <a:t>Association and data delivery</a:t>
            </a:r>
          </a:p>
          <a:p>
            <a:r>
              <a:rPr lang="en-US" dirty="0"/>
              <a:t>Security and privacy</a:t>
            </a:r>
          </a:p>
          <a:p>
            <a:r>
              <a:rPr lang="en-US" dirty="0"/>
              <a:t>Prioritization and power control </a:t>
            </a:r>
          </a:p>
        </p:txBody>
      </p:sp>
    </p:spTree>
    <p:extLst>
      <p:ext uri="{BB962C8B-B14F-4D97-AF65-F5344CB8AC3E}">
        <p14:creationId xmlns:p14="http://schemas.microsoft.com/office/powerpoint/2010/main" val="52024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a:t>
            </a:r>
          </a:p>
        </p:txBody>
      </p:sp>
      <p:sp>
        <p:nvSpPr>
          <p:cNvPr id="3" name="Text Placeholder 2"/>
          <p:cNvSpPr>
            <a:spLocks noGrp="1"/>
          </p:cNvSpPr>
          <p:nvPr>
            <p:ph type="body" idx="1"/>
          </p:nvPr>
        </p:nvSpPr>
        <p:spPr/>
        <p:txBody>
          <a:bodyPr/>
          <a:lstStyle/>
          <a:p>
            <a:r>
              <a:rPr lang="en-US" dirty="0"/>
              <a:t>Bluetooth architecture</a:t>
            </a:r>
          </a:p>
          <a:p>
            <a:r>
              <a:rPr lang="en-US" dirty="0"/>
              <a:t>Bluetooth applications</a:t>
            </a:r>
          </a:p>
          <a:p>
            <a:r>
              <a:rPr lang="en-US" dirty="0"/>
              <a:t>Bluetooth protocol stack</a:t>
            </a:r>
          </a:p>
          <a:p>
            <a:r>
              <a:rPr lang="en-US" dirty="0"/>
              <a:t>Bluetooth radio layer</a:t>
            </a:r>
          </a:p>
          <a:p>
            <a:r>
              <a:rPr lang="en-US" dirty="0"/>
              <a:t>Bluetooth link layers</a:t>
            </a:r>
          </a:p>
          <a:p>
            <a:r>
              <a:rPr lang="en-US" dirty="0"/>
              <a:t>Bluetooth frame structure</a:t>
            </a:r>
          </a:p>
          <a:p>
            <a:r>
              <a:rPr lang="en-US" dirty="0"/>
              <a:t>Bluetooth 5</a:t>
            </a:r>
          </a:p>
        </p:txBody>
      </p:sp>
    </p:spTree>
    <p:extLst>
      <p:ext uri="{BB962C8B-B14F-4D97-AF65-F5344CB8AC3E}">
        <p14:creationId xmlns:p14="http://schemas.microsoft.com/office/powerpoint/2010/main" val="174196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Architecture</a:t>
            </a:r>
          </a:p>
        </p:txBody>
      </p:sp>
      <p:sp>
        <p:nvSpPr>
          <p:cNvPr id="3" name="Text Placeholder 2"/>
          <p:cNvSpPr>
            <a:spLocks noGrp="1"/>
          </p:cNvSpPr>
          <p:nvPr>
            <p:ph type="body" idx="1"/>
          </p:nvPr>
        </p:nvSpPr>
        <p:spPr/>
        <p:txBody>
          <a:bodyPr/>
          <a:lstStyle/>
          <a:p>
            <a:pPr algn="ctr"/>
            <a:r>
              <a:rPr lang="en-US" dirty="0"/>
              <a:t>Two piconets can be connected to form a </a:t>
            </a:r>
            <a:r>
              <a:rPr lang="en-US" dirty="0" err="1"/>
              <a:t>scatternet</a:t>
            </a:r>
            <a:endParaRPr lang="en-US" dirty="0"/>
          </a:p>
        </p:txBody>
      </p:sp>
      <p:pic>
        <p:nvPicPr>
          <p:cNvPr id="5" name="Picture Placeholder 4" descr="Figure 4-30. Tw o piconets can be connected to form a scatterne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9800" y="1688488"/>
            <a:ext cx="7264400" cy="3685385"/>
          </a:xfrm>
        </p:spPr>
      </p:pic>
    </p:spTree>
    <p:extLst>
      <p:ext uri="{BB962C8B-B14F-4D97-AF65-F5344CB8AC3E}">
        <p14:creationId xmlns:p14="http://schemas.microsoft.com/office/powerpoint/2010/main" val="3573692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Protocol Stack</a:t>
            </a:r>
          </a:p>
        </p:txBody>
      </p:sp>
      <p:sp>
        <p:nvSpPr>
          <p:cNvPr id="3" name="Text Placeholder 2"/>
          <p:cNvSpPr>
            <a:spLocks noGrp="1"/>
          </p:cNvSpPr>
          <p:nvPr>
            <p:ph type="body" idx="1"/>
          </p:nvPr>
        </p:nvSpPr>
        <p:spPr/>
        <p:txBody>
          <a:bodyPr/>
          <a:lstStyle/>
          <a:p>
            <a:pPr algn="ctr"/>
            <a:r>
              <a:rPr lang="en-US" dirty="0"/>
              <a:t>The Bluetooth protocol architecture</a:t>
            </a:r>
          </a:p>
        </p:txBody>
      </p:sp>
      <p:pic>
        <p:nvPicPr>
          <p:cNvPr id="18" name="Picture Placeholder 17" descr="Figure 4-31. The Bluetooth protocol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24466" y="1585938"/>
            <a:ext cx="7095067" cy="3465033"/>
          </a:xfrm>
        </p:spPr>
      </p:pic>
    </p:spTree>
    <p:extLst>
      <p:ext uri="{BB962C8B-B14F-4D97-AF65-F5344CB8AC3E}">
        <p14:creationId xmlns:p14="http://schemas.microsoft.com/office/powerpoint/2010/main" val="457488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Bluetooth Frame Structure </a:t>
            </a:r>
          </a:p>
        </p:txBody>
      </p:sp>
      <p:sp>
        <p:nvSpPr>
          <p:cNvPr id="3" name="Text Placeholder 2"/>
          <p:cNvSpPr>
            <a:spLocks noGrp="1"/>
          </p:cNvSpPr>
          <p:nvPr>
            <p:ph type="body" idx="1"/>
          </p:nvPr>
        </p:nvSpPr>
        <p:spPr/>
        <p:txBody>
          <a:bodyPr/>
          <a:lstStyle/>
          <a:p>
            <a:pPr algn="ctr"/>
            <a:r>
              <a:rPr lang="en-US" dirty="0"/>
              <a:t>Typical Bluetooth data frame at (a) basic and (b) enhanced data rates.</a:t>
            </a:r>
          </a:p>
        </p:txBody>
      </p:sp>
      <p:pic>
        <p:nvPicPr>
          <p:cNvPr id="11" name="Picture Placeholder 10" descr="Figure 4-32. Typical Bluetooth data frame at (a) basic and (b) enhanced, data rat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2133" y="1866163"/>
            <a:ext cx="7179733" cy="3184808"/>
          </a:xfrm>
        </p:spPr>
      </p:pic>
    </p:spTree>
    <p:extLst>
      <p:ext uri="{BB962C8B-B14F-4D97-AF65-F5344CB8AC3E}">
        <p14:creationId xmlns:p14="http://schemas.microsoft.com/office/powerpoint/2010/main" val="1368358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5</a:t>
            </a:r>
          </a:p>
        </p:txBody>
      </p:sp>
      <p:sp>
        <p:nvSpPr>
          <p:cNvPr id="3" name="Text Placeholder 2"/>
          <p:cNvSpPr>
            <a:spLocks noGrp="1"/>
          </p:cNvSpPr>
          <p:nvPr>
            <p:ph type="body" idx="1"/>
          </p:nvPr>
        </p:nvSpPr>
        <p:spPr/>
        <p:txBody>
          <a:bodyPr/>
          <a:lstStyle/>
          <a:p>
            <a:r>
              <a:rPr lang="en-US" dirty="0"/>
              <a:t>Support for Internet of Things devices</a:t>
            </a:r>
          </a:p>
          <a:p>
            <a:r>
              <a:rPr lang="en-US" dirty="0"/>
              <a:t>Speed increased from 1 Mbps to 2 Mbps</a:t>
            </a:r>
          </a:p>
          <a:p>
            <a:r>
              <a:rPr lang="en-US" dirty="0"/>
              <a:t>Message size has gone up from 31 bytes to 255 bytes</a:t>
            </a:r>
          </a:p>
          <a:p>
            <a:r>
              <a:rPr lang="en-US" dirty="0"/>
              <a:t>Range indoors has gone up from 10 m to 40 m</a:t>
            </a:r>
          </a:p>
          <a:p>
            <a:r>
              <a:rPr lang="en-US" dirty="0"/>
              <a:t>Power requirements have been reduced slightly</a:t>
            </a:r>
          </a:p>
          <a:p>
            <a:r>
              <a:rPr lang="en-US" dirty="0"/>
              <a:t>Range of the beacons has gone up slightly</a:t>
            </a:r>
          </a:p>
          <a:p>
            <a:r>
              <a:rPr lang="en-US" dirty="0"/>
              <a:t>Slightly better security</a:t>
            </a:r>
          </a:p>
        </p:txBody>
      </p:sp>
    </p:spTree>
    <p:extLst>
      <p:ext uri="{BB962C8B-B14F-4D97-AF65-F5344CB8AC3E}">
        <p14:creationId xmlns:p14="http://schemas.microsoft.com/office/powerpoint/2010/main" val="389506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p>
        </p:txBody>
      </p:sp>
      <p:sp>
        <p:nvSpPr>
          <p:cNvPr id="12" name="Text Placeholder 11"/>
          <p:cNvSpPr>
            <a:spLocks noGrp="1"/>
          </p:cNvSpPr>
          <p:nvPr>
            <p:ph type="body" idx="1"/>
          </p:nvPr>
        </p:nvSpPr>
        <p:spPr/>
        <p:txBody>
          <a:bodyPr/>
          <a:lstStyle/>
          <a:p>
            <a:r>
              <a:rPr lang="en-US" dirty="0"/>
              <a:t>Overview</a:t>
            </a:r>
          </a:p>
          <a:p>
            <a:pPr lvl="1"/>
            <a:r>
              <a:rPr lang="en-US" dirty="0"/>
              <a:t>MAC sublayer performs channel allocation, configuration of quality of service, unique forwarding model</a:t>
            </a:r>
          </a:p>
          <a:p>
            <a:pPr lvl="1"/>
            <a:r>
              <a:rPr lang="en-US" dirty="0"/>
              <a:t>Uses a standard MAC frame format</a:t>
            </a:r>
          </a:p>
          <a:p>
            <a:r>
              <a:rPr lang="en-US" dirty="0"/>
              <a:t>Ranging</a:t>
            </a:r>
          </a:p>
          <a:p>
            <a:pPr lvl="1"/>
            <a:r>
              <a:rPr lang="en-US" dirty="0"/>
              <a:t>Cable modem transmits a ranging request</a:t>
            </a:r>
          </a:p>
          <a:p>
            <a:pPr lvl="1"/>
            <a:r>
              <a:rPr lang="en-US" dirty="0"/>
              <a:t>CMTS (headend) determines the network delay to the cable modem and performs necessary power adjustment</a:t>
            </a:r>
          </a:p>
          <a:p>
            <a:r>
              <a:rPr lang="en-US" dirty="0"/>
              <a:t>Channel bandwidth allocation</a:t>
            </a:r>
          </a:p>
          <a:p>
            <a:pPr lvl="1"/>
            <a:r>
              <a:rPr lang="en-US" dirty="0"/>
              <a:t>Service flows</a:t>
            </a:r>
          </a:p>
          <a:p>
            <a:pPr lvl="1"/>
            <a:r>
              <a:rPr lang="en-US" dirty="0"/>
              <a:t>Request-grant process and low-latency DOCSIS</a:t>
            </a:r>
          </a:p>
          <a:p>
            <a:endParaRPr lang="en-US" dirty="0"/>
          </a:p>
        </p:txBody>
      </p:sp>
    </p:spTree>
    <p:extLst>
      <p:ext uri="{BB962C8B-B14F-4D97-AF65-F5344CB8AC3E}">
        <p14:creationId xmlns:p14="http://schemas.microsoft.com/office/powerpoint/2010/main" val="4249641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Link Layer Switching</a:t>
            </a:r>
          </a:p>
        </p:txBody>
      </p:sp>
      <p:sp>
        <p:nvSpPr>
          <p:cNvPr id="3" name="Text Placeholder 2"/>
          <p:cNvSpPr>
            <a:spLocks noGrp="1"/>
          </p:cNvSpPr>
          <p:nvPr>
            <p:ph type="body" idx="1"/>
          </p:nvPr>
        </p:nvSpPr>
        <p:spPr/>
        <p:txBody>
          <a:bodyPr/>
          <a:lstStyle/>
          <a:p>
            <a:r>
              <a:rPr lang="en-US" dirty="0"/>
              <a:t>Uses of bridges</a:t>
            </a:r>
          </a:p>
          <a:p>
            <a:r>
              <a:rPr lang="en-US" dirty="0"/>
              <a:t>Learning bridges</a:t>
            </a:r>
          </a:p>
          <a:p>
            <a:r>
              <a:rPr lang="en-US" dirty="0"/>
              <a:t>Spanning tree bridges</a:t>
            </a:r>
          </a:p>
          <a:p>
            <a:r>
              <a:rPr lang="en-US" dirty="0"/>
              <a:t>Repeaters, hubs, bridges, switches, routers, and gateways</a:t>
            </a:r>
          </a:p>
          <a:p>
            <a:r>
              <a:rPr lang="en-US" dirty="0"/>
              <a:t>Virtual LANs</a:t>
            </a:r>
          </a:p>
          <a:p>
            <a:pPr lvl="1"/>
            <a:r>
              <a:rPr lang="en-US" dirty="0"/>
              <a:t>The IEEE </a:t>
            </a:r>
            <a:r>
              <a:rPr lang="en-US"/>
              <a:t>802.1Q standard</a:t>
            </a:r>
            <a:endParaRPr lang="en-US" dirty="0"/>
          </a:p>
        </p:txBody>
      </p:sp>
    </p:spTree>
    <p:extLst>
      <p:ext uri="{BB962C8B-B14F-4D97-AF65-F5344CB8AC3E}">
        <p14:creationId xmlns:p14="http://schemas.microsoft.com/office/powerpoint/2010/main" val="4228749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Access Protocols</a:t>
            </a:r>
          </a:p>
        </p:txBody>
      </p:sp>
      <p:sp>
        <p:nvSpPr>
          <p:cNvPr id="3" name="Text Placeholder 2"/>
          <p:cNvSpPr>
            <a:spLocks noGrp="1"/>
          </p:cNvSpPr>
          <p:nvPr>
            <p:ph type="body" idx="1"/>
          </p:nvPr>
        </p:nvSpPr>
        <p:spPr/>
        <p:txBody>
          <a:bodyPr/>
          <a:lstStyle/>
          <a:p>
            <a:r>
              <a:rPr lang="en-US" dirty="0"/>
              <a:t>ALOHA</a:t>
            </a:r>
          </a:p>
          <a:p>
            <a:r>
              <a:rPr lang="en-US" dirty="0"/>
              <a:t>Carrier Sense Multiple Access</a:t>
            </a:r>
          </a:p>
          <a:p>
            <a:r>
              <a:rPr lang="en-US" dirty="0"/>
              <a:t>Collision-free protocols</a:t>
            </a:r>
          </a:p>
          <a:p>
            <a:r>
              <a:rPr lang="en-US" dirty="0"/>
              <a:t>Limited-contention protocols</a:t>
            </a:r>
          </a:p>
          <a:p>
            <a:r>
              <a:rPr lang="en-US" dirty="0"/>
              <a:t>Wireless LAN protocols</a:t>
            </a:r>
          </a:p>
        </p:txBody>
      </p:sp>
    </p:spTree>
    <p:extLst>
      <p:ext uri="{BB962C8B-B14F-4D97-AF65-F5344CB8AC3E}">
        <p14:creationId xmlns:p14="http://schemas.microsoft.com/office/powerpoint/2010/main" val="2968982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(1 of 2)</a:t>
            </a:r>
          </a:p>
        </p:txBody>
      </p:sp>
      <p:sp>
        <p:nvSpPr>
          <p:cNvPr id="3" name="Text Placeholder 2"/>
          <p:cNvSpPr>
            <a:spLocks noGrp="1"/>
          </p:cNvSpPr>
          <p:nvPr>
            <p:ph type="body" idx="1"/>
          </p:nvPr>
        </p:nvSpPr>
        <p:spPr/>
        <p:txBody>
          <a:bodyPr/>
          <a:lstStyle/>
          <a:p>
            <a:r>
              <a:rPr lang="en-US" dirty="0"/>
              <a:t>(a) Bridge connecting two multidrop LANs. (b) Bridges (and a hub) connecting seven point-to-point stations.</a:t>
            </a:r>
          </a:p>
        </p:txBody>
      </p:sp>
      <p:pic>
        <p:nvPicPr>
          <p:cNvPr id="5" name="Picture Placeholder 4" descr="Figure 4-33. (a) Bridge connecting two multidrop LANs. (b) Bridges (and a hub) connecting seven point-to-point station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8093" y="1987021"/>
            <a:ext cx="7136840" cy="2864571"/>
          </a:xfrm>
        </p:spPr>
      </p:pic>
    </p:spTree>
    <p:extLst>
      <p:ext uri="{BB962C8B-B14F-4D97-AF65-F5344CB8AC3E}">
        <p14:creationId xmlns:p14="http://schemas.microsoft.com/office/powerpoint/2010/main" val="524086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Bridges (2 of 2)</a:t>
            </a:r>
          </a:p>
        </p:txBody>
      </p:sp>
      <p:sp>
        <p:nvSpPr>
          <p:cNvPr id="3" name="Text Placeholder 2"/>
          <p:cNvSpPr>
            <a:spLocks noGrp="1"/>
          </p:cNvSpPr>
          <p:nvPr>
            <p:ph type="body" idx="1"/>
          </p:nvPr>
        </p:nvSpPr>
        <p:spPr/>
        <p:txBody>
          <a:bodyPr/>
          <a:lstStyle/>
          <a:p>
            <a:pPr algn="ctr"/>
            <a:r>
              <a:rPr lang="en-US" dirty="0"/>
              <a:t>Protocol processing at a bridge</a:t>
            </a:r>
          </a:p>
        </p:txBody>
      </p:sp>
      <p:pic>
        <p:nvPicPr>
          <p:cNvPr id="10" name="Picture Placeholder 9" descr="Figure 4-34. Protocol processing at a brid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79888" y="1987022"/>
            <a:ext cx="7584224" cy="2730582"/>
          </a:xfrm>
        </p:spPr>
      </p:pic>
    </p:spTree>
    <p:extLst>
      <p:ext uri="{BB962C8B-B14F-4D97-AF65-F5344CB8AC3E}">
        <p14:creationId xmlns:p14="http://schemas.microsoft.com/office/powerpoint/2010/main" val="826294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(1 of 4)</a:t>
            </a:r>
          </a:p>
        </p:txBody>
      </p:sp>
      <p:sp>
        <p:nvSpPr>
          <p:cNvPr id="3" name="Text Placeholder 2"/>
          <p:cNvSpPr>
            <a:spLocks noGrp="1"/>
          </p:cNvSpPr>
          <p:nvPr>
            <p:ph type="body" idx="1"/>
          </p:nvPr>
        </p:nvSpPr>
        <p:spPr/>
        <p:txBody>
          <a:bodyPr/>
          <a:lstStyle/>
          <a:p>
            <a:pPr algn="ctr"/>
            <a:r>
              <a:rPr lang="en-US" dirty="0"/>
              <a:t>Bridges with two parallel links</a:t>
            </a:r>
          </a:p>
        </p:txBody>
      </p:sp>
      <p:pic>
        <p:nvPicPr>
          <p:cNvPr id="5" name="Picture Placeholder 4" descr="Figure 4-35. Bridges with two parallel link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07533" y="1669851"/>
            <a:ext cx="7128933" cy="3555256"/>
          </a:xfrm>
        </p:spPr>
      </p:pic>
    </p:spTree>
    <p:extLst>
      <p:ext uri="{BB962C8B-B14F-4D97-AF65-F5344CB8AC3E}">
        <p14:creationId xmlns:p14="http://schemas.microsoft.com/office/powerpoint/2010/main" val="29129953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(2 of 4)</a:t>
            </a:r>
          </a:p>
        </p:txBody>
      </p:sp>
      <p:sp>
        <p:nvSpPr>
          <p:cNvPr id="3" name="Text Placeholder 2"/>
          <p:cNvSpPr>
            <a:spLocks noGrp="1"/>
          </p:cNvSpPr>
          <p:nvPr>
            <p:ph type="body" idx="1"/>
          </p:nvPr>
        </p:nvSpPr>
        <p:spPr/>
        <p:txBody>
          <a:bodyPr/>
          <a:lstStyle/>
          <a:p>
            <a:r>
              <a:rPr lang="en-US" dirty="0"/>
              <a:t>A spanning tree connecting five bridges. The dashed lines are links that are not part of the spanning tree.</a:t>
            </a:r>
          </a:p>
        </p:txBody>
      </p:sp>
      <p:pic>
        <p:nvPicPr>
          <p:cNvPr id="6" name="Picture Placeholder 5" descr="Figure 4-36. A spanning tree connecting fiv e bridges. The dashed lines are links that are not part of the spanning tre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6418" y="2076525"/>
            <a:ext cx="7691163" cy="2974446"/>
          </a:xfrm>
        </p:spPr>
      </p:pic>
    </p:spTree>
    <p:extLst>
      <p:ext uri="{BB962C8B-B14F-4D97-AF65-F5344CB8AC3E}">
        <p14:creationId xmlns:p14="http://schemas.microsoft.com/office/powerpoint/2010/main" val="4145771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(3 of 4)</a:t>
            </a:r>
          </a:p>
        </p:txBody>
      </p:sp>
      <p:sp>
        <p:nvSpPr>
          <p:cNvPr id="3" name="Text Placeholder 2"/>
          <p:cNvSpPr>
            <a:spLocks noGrp="1"/>
          </p:cNvSpPr>
          <p:nvPr>
            <p:ph type="body" idx="1"/>
          </p:nvPr>
        </p:nvSpPr>
        <p:spPr>
          <a:xfrm>
            <a:off x="215153" y="1600200"/>
            <a:ext cx="8713694" cy="4525963"/>
          </a:xfrm>
        </p:spPr>
        <p:txBody>
          <a:bodyPr/>
          <a:lstStyle/>
          <a:p>
            <a:pPr marL="101600" indent="0">
              <a:buNone/>
            </a:pPr>
            <a:r>
              <a:rPr lang="en-US" i="1" dirty="0"/>
              <a:t>I think that I shall never see </a:t>
            </a:r>
          </a:p>
          <a:p>
            <a:pPr marL="101600" indent="0">
              <a:buNone/>
            </a:pPr>
            <a:r>
              <a:rPr lang="en-US" i="1" dirty="0"/>
              <a:t>A graph more lovely than a tree.</a:t>
            </a:r>
          </a:p>
          <a:p>
            <a:pPr marL="101600" indent="0">
              <a:buNone/>
            </a:pPr>
            <a:r>
              <a:rPr lang="en-US" i="1" dirty="0"/>
              <a:t>A tree whose crucial property Is loop-free connectivity.</a:t>
            </a:r>
          </a:p>
          <a:p>
            <a:pPr marL="101600" indent="0">
              <a:buNone/>
            </a:pPr>
            <a:r>
              <a:rPr lang="en-US" i="1" dirty="0"/>
              <a:t>A tree which must be sure to span.</a:t>
            </a:r>
          </a:p>
          <a:p>
            <a:pPr marL="101600" indent="0">
              <a:buNone/>
            </a:pPr>
            <a:r>
              <a:rPr lang="en-US" i="1" dirty="0"/>
              <a:t>So packets can reach every LAN.</a:t>
            </a:r>
          </a:p>
        </p:txBody>
      </p:sp>
    </p:spTree>
    <p:extLst>
      <p:ext uri="{BB962C8B-B14F-4D97-AF65-F5344CB8AC3E}">
        <p14:creationId xmlns:p14="http://schemas.microsoft.com/office/powerpoint/2010/main" val="211769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Spanning-Tree Bridges (4 of 4)</a:t>
            </a:r>
          </a:p>
        </p:txBody>
      </p:sp>
      <p:sp>
        <p:nvSpPr>
          <p:cNvPr id="3" name="Text Placeholder 2"/>
          <p:cNvSpPr>
            <a:spLocks noGrp="1"/>
          </p:cNvSpPr>
          <p:nvPr>
            <p:ph type="body" idx="1"/>
          </p:nvPr>
        </p:nvSpPr>
        <p:spPr>
          <a:xfrm>
            <a:off x="457200" y="1613647"/>
            <a:ext cx="8229600" cy="4525963"/>
          </a:xfrm>
        </p:spPr>
        <p:txBody>
          <a:bodyPr/>
          <a:lstStyle/>
          <a:p>
            <a:pPr marL="101600" indent="0">
              <a:buNone/>
            </a:pPr>
            <a:r>
              <a:rPr lang="en-US" i="1" dirty="0"/>
              <a:t>First the Root must be selected</a:t>
            </a:r>
          </a:p>
          <a:p>
            <a:pPr marL="101600" indent="0">
              <a:buNone/>
            </a:pPr>
            <a:r>
              <a:rPr lang="en-US" i="1" dirty="0"/>
              <a:t>By ID it is elected.</a:t>
            </a:r>
          </a:p>
          <a:p>
            <a:pPr marL="101600" indent="0">
              <a:buNone/>
            </a:pPr>
            <a:r>
              <a:rPr lang="en-US" i="1" dirty="0"/>
              <a:t>Least-cost paths from Root are traced</a:t>
            </a:r>
          </a:p>
          <a:p>
            <a:pPr marL="101600" indent="0">
              <a:buNone/>
            </a:pPr>
            <a:r>
              <a:rPr lang="en-US" i="1" dirty="0"/>
              <a:t>In the tree these paths are placed.</a:t>
            </a:r>
          </a:p>
          <a:p>
            <a:pPr marL="101600" indent="0">
              <a:buNone/>
            </a:pPr>
            <a:r>
              <a:rPr lang="en-US" i="1" dirty="0"/>
              <a:t>A mesh is made by folks like me</a:t>
            </a:r>
          </a:p>
          <a:p>
            <a:pPr marL="101600" indent="0">
              <a:buNone/>
            </a:pPr>
            <a:r>
              <a:rPr lang="en-US" i="1" dirty="0"/>
              <a:t>Then bridges find a spanning tree.</a:t>
            </a:r>
          </a:p>
        </p:txBody>
      </p:sp>
      <p:sp>
        <p:nvSpPr>
          <p:cNvPr id="4" name="TextBox 3">
            <a:extLst>
              <a:ext uri="{FF2B5EF4-FFF2-40B4-BE49-F238E27FC236}">
                <a16:creationId xmlns:a16="http://schemas.microsoft.com/office/drawing/2014/main" id="{85F7494A-66A3-014D-916D-49A4911219F4}"/>
              </a:ext>
            </a:extLst>
          </p:cNvPr>
          <p:cNvSpPr txBox="1"/>
          <p:nvPr/>
        </p:nvSpPr>
        <p:spPr>
          <a:xfrm>
            <a:off x="4908177" y="5257800"/>
            <a:ext cx="2513830" cy="461665"/>
          </a:xfrm>
          <a:prstGeom prst="rect">
            <a:avLst/>
          </a:prstGeom>
          <a:noFill/>
        </p:spPr>
        <p:txBody>
          <a:bodyPr wrap="none" rtlCol="0">
            <a:spAutoFit/>
          </a:bodyPr>
          <a:lstStyle/>
          <a:p>
            <a:r>
              <a:rPr lang="en-US" sz="2400" dirty="0"/>
              <a:t>-- </a:t>
            </a:r>
            <a:r>
              <a:rPr lang="en-US" sz="2400" dirty="0" err="1"/>
              <a:t>Radia</a:t>
            </a:r>
            <a:r>
              <a:rPr lang="en-US" sz="2400" dirty="0"/>
              <a:t> Perlman</a:t>
            </a:r>
          </a:p>
        </p:txBody>
      </p:sp>
    </p:spTree>
    <p:extLst>
      <p:ext uri="{BB962C8B-B14F-4D97-AF65-F5344CB8AC3E}">
        <p14:creationId xmlns:p14="http://schemas.microsoft.com/office/powerpoint/2010/main" val="572035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Repeaters, Hubs, Bridges, Switches, Routers, and Gateways</a:t>
            </a:r>
          </a:p>
        </p:txBody>
      </p:sp>
      <p:sp>
        <p:nvSpPr>
          <p:cNvPr id="3" name="Text Placeholder 2"/>
          <p:cNvSpPr>
            <a:spLocks noGrp="1"/>
          </p:cNvSpPr>
          <p:nvPr>
            <p:ph type="body" idx="1"/>
          </p:nvPr>
        </p:nvSpPr>
        <p:spPr/>
        <p:txBody>
          <a:bodyPr/>
          <a:lstStyle/>
          <a:p>
            <a:pPr algn="ctr"/>
            <a:r>
              <a:rPr lang="en-US" dirty="0"/>
              <a:t>(a) Which device is in which layer. (b) Frames, packets, and headers.</a:t>
            </a:r>
          </a:p>
        </p:txBody>
      </p:sp>
      <p:pic>
        <p:nvPicPr>
          <p:cNvPr id="5" name="Picture Placeholder 4" descr="Figure 4-37. (a) Which device is in which layer. (b) Frames, packets, and head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99128" y="1848870"/>
            <a:ext cx="7745743" cy="2648630"/>
          </a:xfrm>
        </p:spPr>
      </p:pic>
    </p:spTree>
    <p:extLst>
      <p:ext uri="{BB962C8B-B14F-4D97-AF65-F5344CB8AC3E}">
        <p14:creationId xmlns:p14="http://schemas.microsoft.com/office/powerpoint/2010/main" val="1468593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(1 of 2)</a:t>
            </a:r>
          </a:p>
        </p:txBody>
      </p:sp>
      <p:sp>
        <p:nvSpPr>
          <p:cNvPr id="3" name="Text Placeholder 2"/>
          <p:cNvSpPr>
            <a:spLocks noGrp="1"/>
          </p:cNvSpPr>
          <p:nvPr>
            <p:ph type="body" idx="1"/>
          </p:nvPr>
        </p:nvSpPr>
        <p:spPr/>
        <p:txBody>
          <a:bodyPr/>
          <a:lstStyle/>
          <a:p>
            <a:pPr algn="ctr"/>
            <a:r>
              <a:rPr lang="en-US" dirty="0"/>
              <a:t>A building with centralized wiring using hubs and a switch </a:t>
            </a:r>
          </a:p>
        </p:txBody>
      </p:sp>
      <p:pic>
        <p:nvPicPr>
          <p:cNvPr id="14" name="Picture Placeholder 13" descr="Figure 4-38. A building with centralized wiring using hubs and a switc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136" y="1481904"/>
            <a:ext cx="7025727" cy="4048417"/>
          </a:xfrm>
        </p:spPr>
      </p:pic>
    </p:spTree>
    <p:extLst>
      <p:ext uri="{BB962C8B-B14F-4D97-AF65-F5344CB8AC3E}">
        <p14:creationId xmlns:p14="http://schemas.microsoft.com/office/powerpoint/2010/main" val="4230793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LANs (2 of 2)</a:t>
            </a:r>
          </a:p>
        </p:txBody>
      </p:sp>
      <p:sp>
        <p:nvSpPr>
          <p:cNvPr id="3" name="Text Placeholder 2"/>
          <p:cNvSpPr>
            <a:spLocks noGrp="1"/>
          </p:cNvSpPr>
          <p:nvPr>
            <p:ph type="body" idx="1"/>
          </p:nvPr>
        </p:nvSpPr>
        <p:spPr/>
        <p:txBody>
          <a:bodyPr/>
          <a:lstStyle/>
          <a:p>
            <a:pPr algn="ctr"/>
            <a:r>
              <a:rPr lang="en-US" dirty="0"/>
              <a:t>Two VLANs, gray and white, on a bridged LAN</a:t>
            </a:r>
          </a:p>
        </p:txBody>
      </p:sp>
      <p:pic>
        <p:nvPicPr>
          <p:cNvPr id="5" name="Picture Placeholder 4" descr="Figure 4-39. Tw o VLANs, gray and white, on a bridged LAN."/>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00900" y="1856326"/>
            <a:ext cx="7942200" cy="2633718"/>
          </a:xfrm>
        </p:spPr>
      </p:pic>
    </p:spTree>
    <p:extLst>
      <p:ext uri="{BB962C8B-B14F-4D97-AF65-F5344CB8AC3E}">
        <p14:creationId xmlns:p14="http://schemas.microsoft.com/office/powerpoint/2010/main" val="612823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(1 of 2)</a:t>
            </a:r>
          </a:p>
        </p:txBody>
      </p:sp>
      <p:sp>
        <p:nvSpPr>
          <p:cNvPr id="5" name="Text Placeholder 4"/>
          <p:cNvSpPr>
            <a:spLocks noGrp="1"/>
          </p:cNvSpPr>
          <p:nvPr>
            <p:ph type="body" idx="1"/>
          </p:nvPr>
        </p:nvSpPr>
        <p:spPr/>
        <p:txBody>
          <a:bodyPr/>
          <a:lstStyle/>
          <a:p>
            <a:r>
              <a:rPr lang="en-US" altLang="en-US" dirty="0"/>
              <a:t>Bridged LAN that is only partly VLAN aware. The shaded symbols are VLAN aware. The empty ones are not.</a:t>
            </a:r>
          </a:p>
        </p:txBody>
      </p:sp>
      <p:pic>
        <p:nvPicPr>
          <p:cNvPr id="3" name="Picture Placeholder 2" descr="Figure 4-40. Bridged LAN that is only partly VLAN aware. The shaded symbols are VLAN aware. The empty ones are no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5866" y="2088622"/>
            <a:ext cx="7552267" cy="2517423"/>
          </a:xfrm>
        </p:spPr>
      </p:pic>
    </p:spTree>
    <p:extLst>
      <p:ext uri="{BB962C8B-B14F-4D97-AF65-F5344CB8AC3E}">
        <p14:creationId xmlns:p14="http://schemas.microsoft.com/office/powerpoint/2010/main" val="10005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(1 of 4)</a:t>
            </a:r>
          </a:p>
        </p:txBody>
      </p:sp>
      <p:sp>
        <p:nvSpPr>
          <p:cNvPr id="3" name="Text Placeholder 2"/>
          <p:cNvSpPr>
            <a:spLocks noGrp="1"/>
          </p:cNvSpPr>
          <p:nvPr>
            <p:ph type="body" idx="1"/>
          </p:nvPr>
        </p:nvSpPr>
        <p:spPr/>
        <p:txBody>
          <a:bodyPr/>
          <a:lstStyle/>
          <a:p>
            <a:r>
              <a:rPr lang="en-US" dirty="0"/>
              <a:t>Pure ALOHA</a:t>
            </a:r>
          </a:p>
          <a:p>
            <a:r>
              <a:rPr lang="en-US" dirty="0"/>
              <a:t>Slotted ALOHA</a:t>
            </a:r>
          </a:p>
        </p:txBody>
      </p:sp>
    </p:spTree>
    <p:extLst>
      <p:ext uri="{BB962C8B-B14F-4D97-AF65-F5344CB8AC3E}">
        <p14:creationId xmlns:p14="http://schemas.microsoft.com/office/powerpoint/2010/main" val="4077227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IEEE 802.1Q Standard (2 of 2)</a:t>
            </a:r>
          </a:p>
        </p:txBody>
      </p:sp>
      <p:sp>
        <p:nvSpPr>
          <p:cNvPr id="5" name="Text Placeholder 4"/>
          <p:cNvSpPr>
            <a:spLocks noGrp="1"/>
          </p:cNvSpPr>
          <p:nvPr>
            <p:ph type="body" idx="1"/>
          </p:nvPr>
        </p:nvSpPr>
        <p:spPr/>
        <p:txBody>
          <a:bodyPr/>
          <a:lstStyle/>
          <a:p>
            <a:pPr algn="ctr"/>
            <a:r>
              <a:rPr lang="en-US" altLang="en-US" dirty="0"/>
              <a:t>The 802.3 (legacy) and 802.1Q Ethernet frame formats</a:t>
            </a:r>
          </a:p>
        </p:txBody>
      </p:sp>
      <p:pic>
        <p:nvPicPr>
          <p:cNvPr id="6" name="Picture Placeholder 5" descr="Figure 4-41. The 802.3 (legacy) and 802.1Q Ethernet frame format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33471" y="1872229"/>
            <a:ext cx="8077058" cy="2601912"/>
          </a:xfrm>
        </p:spPr>
      </p:pic>
    </p:spTree>
    <p:extLst>
      <p:ext uri="{BB962C8B-B14F-4D97-AF65-F5344CB8AC3E}">
        <p14:creationId xmlns:p14="http://schemas.microsoft.com/office/powerpoint/2010/main" val="2940374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ALOHA </a:t>
            </a:r>
            <a:r>
              <a:rPr lang="en-US" dirty="0"/>
              <a:t>(2 of 4)</a:t>
            </a:r>
          </a:p>
        </p:txBody>
      </p:sp>
      <p:sp>
        <p:nvSpPr>
          <p:cNvPr id="5" name="Text Placeholder 4"/>
          <p:cNvSpPr>
            <a:spLocks noGrp="1"/>
          </p:cNvSpPr>
          <p:nvPr>
            <p:ph type="body" idx="1"/>
          </p:nvPr>
        </p:nvSpPr>
        <p:spPr>
          <a:xfrm>
            <a:off x="457200" y="5560154"/>
            <a:ext cx="8229600" cy="509184"/>
          </a:xfrm>
        </p:spPr>
        <p:txBody>
          <a:bodyPr/>
          <a:lstStyle/>
          <a:p>
            <a:pPr algn="ctr"/>
            <a:r>
              <a:rPr lang="en-US" dirty="0"/>
              <a:t>In pure ALOHA, frames are transmitted at completely arbitrary times.</a:t>
            </a:r>
            <a:endParaRPr lang="en-US" altLang="en-US" dirty="0"/>
          </a:p>
        </p:txBody>
      </p:sp>
      <p:pic>
        <p:nvPicPr>
          <p:cNvPr id="16" name="Picture Placeholder 15" descr="Figure 4-1. In pure ALOHA, frames are transmitted at completely arbitrary time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04333" y="1453991"/>
            <a:ext cx="7535333" cy="4004565"/>
          </a:xfrm>
        </p:spPr>
      </p:pic>
    </p:spTree>
    <p:extLst>
      <p:ext uri="{BB962C8B-B14F-4D97-AF65-F5344CB8AC3E}">
        <p14:creationId xmlns:p14="http://schemas.microsoft.com/office/powerpoint/2010/main" val="125524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(3 of 4)</a:t>
            </a:r>
          </a:p>
        </p:txBody>
      </p:sp>
      <p:sp>
        <p:nvSpPr>
          <p:cNvPr id="5" name="Text Placeholder 4"/>
          <p:cNvSpPr>
            <a:spLocks noGrp="1"/>
          </p:cNvSpPr>
          <p:nvPr>
            <p:ph type="body" idx="1"/>
          </p:nvPr>
        </p:nvSpPr>
        <p:spPr>
          <a:xfrm>
            <a:off x="457200" y="5444858"/>
            <a:ext cx="8229600" cy="624480"/>
          </a:xfrm>
        </p:spPr>
        <p:txBody>
          <a:bodyPr/>
          <a:lstStyle/>
          <a:p>
            <a:pPr algn="ctr"/>
            <a:r>
              <a:rPr lang="en-US" dirty="0"/>
              <a:t>Vulnerable period for the shaded frame</a:t>
            </a:r>
            <a:endParaRPr lang="en-US" altLang="en-US" dirty="0"/>
          </a:p>
        </p:txBody>
      </p:sp>
      <p:pic>
        <p:nvPicPr>
          <p:cNvPr id="3" name="Picture Placeholder 2" descr="Figure 4-2. Vulnerable period for the shaded fra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49865" y="1543510"/>
            <a:ext cx="7044268" cy="3901348"/>
          </a:xfrm>
        </p:spPr>
      </p:pic>
    </p:spTree>
    <p:extLst>
      <p:ext uri="{BB962C8B-B14F-4D97-AF65-F5344CB8AC3E}">
        <p14:creationId xmlns:p14="http://schemas.microsoft.com/office/powerpoint/2010/main" val="133766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ALOHA (4 of 4)</a:t>
            </a:r>
          </a:p>
        </p:txBody>
      </p:sp>
      <p:sp>
        <p:nvSpPr>
          <p:cNvPr id="5" name="Text Placeholder 4"/>
          <p:cNvSpPr>
            <a:spLocks noGrp="1"/>
          </p:cNvSpPr>
          <p:nvPr>
            <p:ph type="body" idx="1"/>
          </p:nvPr>
        </p:nvSpPr>
        <p:spPr>
          <a:xfrm>
            <a:off x="457200" y="5477377"/>
            <a:ext cx="8229600" cy="591961"/>
          </a:xfrm>
        </p:spPr>
        <p:txBody>
          <a:bodyPr/>
          <a:lstStyle/>
          <a:p>
            <a:pPr algn="ctr"/>
            <a:r>
              <a:rPr lang="en-US" altLang="en-US" dirty="0"/>
              <a:t>Throughput versus offered traffic for ALOHA systems</a:t>
            </a:r>
          </a:p>
        </p:txBody>
      </p:sp>
      <p:pic>
        <p:nvPicPr>
          <p:cNvPr id="3" name="Picture Placeholder 2" descr="Figure 4-3. Throughput versus offered traffic for ALOHA system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56733" y="1721805"/>
            <a:ext cx="7230533" cy="3329166"/>
          </a:xfrm>
        </p:spPr>
      </p:pic>
    </p:spTree>
    <p:extLst>
      <p:ext uri="{BB962C8B-B14F-4D97-AF65-F5344CB8AC3E}">
        <p14:creationId xmlns:p14="http://schemas.microsoft.com/office/powerpoint/2010/main" val="3495240531"/>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1431</Words>
  <Application>Microsoft Office PowerPoint</Application>
  <PresentationFormat>全屏显示(4:3)</PresentationFormat>
  <Paragraphs>246</Paragraphs>
  <Slides>61</Slides>
  <Notes>39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61</vt:i4>
      </vt:variant>
    </vt:vector>
  </HeadingPairs>
  <TitlesOfParts>
    <vt:vector size="65" baseType="lpstr">
      <vt:lpstr>Noto Sans Symbols</vt:lpstr>
      <vt:lpstr>Arial</vt:lpstr>
      <vt:lpstr>Times New Roman</vt:lpstr>
      <vt:lpstr>508 Lecture</vt:lpstr>
      <vt:lpstr>PowerPoint 演示文稿</vt:lpstr>
      <vt:lpstr>The Channel Allocation Problem</vt:lpstr>
      <vt:lpstr>Static Channel Allocation</vt:lpstr>
      <vt:lpstr>Assumptions for Dynamic Channel Allocation</vt:lpstr>
      <vt:lpstr>Multiple Access Protocols</vt:lpstr>
      <vt:lpstr>ALOHA (1 of 4)</vt:lpstr>
      <vt:lpstr>ALOHA (2 of 4)</vt:lpstr>
      <vt:lpstr>ALOHA (3 of 4)</vt:lpstr>
      <vt:lpstr>ALOHA (4 of 4)</vt:lpstr>
      <vt:lpstr>Carrier Sense Multiple Access Protocols</vt:lpstr>
      <vt:lpstr>Persistent and Nonpersistent CSMA</vt:lpstr>
      <vt:lpstr>CSMA with Collision Detection</vt:lpstr>
      <vt:lpstr>Collision-Free Protocols</vt:lpstr>
      <vt:lpstr>A Bit-Map Protocol</vt:lpstr>
      <vt:lpstr>Token Passing</vt:lpstr>
      <vt:lpstr>Binary Countdown</vt:lpstr>
      <vt:lpstr>Limited-Contention Protocols (1 of 2)</vt:lpstr>
      <vt:lpstr>Limited-Contention Protocols (2 of 2)</vt:lpstr>
      <vt:lpstr>The Adaptive Tree-Walk Protocol</vt:lpstr>
      <vt:lpstr>Wireless LAN Protocols (1 of 2)</vt:lpstr>
      <vt:lpstr>Wireless LAN Protocols (2 of 2)</vt:lpstr>
      <vt:lpstr>Ethernet (1 of 2)</vt:lpstr>
      <vt:lpstr>Ethernet (2 of 2)</vt:lpstr>
      <vt:lpstr>Classic Ethernet Physical Layer</vt:lpstr>
      <vt:lpstr>Classic Ethernet MAC Sublayer Protocol (1 of 2)</vt:lpstr>
      <vt:lpstr>Classic Ethernet MAC Sublayer Protocol (2 of 2)</vt:lpstr>
      <vt:lpstr>Ethernet Performance</vt:lpstr>
      <vt:lpstr>Switched Ethernet (1 of 2)</vt:lpstr>
      <vt:lpstr>Switched Ethernet (2 of 2)</vt:lpstr>
      <vt:lpstr>Fast Ethernet</vt:lpstr>
      <vt:lpstr>Gigabit Ethernet (1 of 2)</vt:lpstr>
      <vt:lpstr>Gigabit Ethernet (2 of 2)</vt:lpstr>
      <vt:lpstr>10-Gigabit Ethernet</vt:lpstr>
      <vt:lpstr>Wireless LANs</vt:lpstr>
      <vt:lpstr>The 802.11 Architecture and Protocol Stack (1 of 2)</vt:lpstr>
      <vt:lpstr>The 802.11 Architecture and Protocol Stack (2 of 2)</vt:lpstr>
      <vt:lpstr>The 802.11 MAC Sublayer Protocol (1 of 4)</vt:lpstr>
      <vt:lpstr>The 802.11 MAC Sublayer Protocol (2 of 4)</vt:lpstr>
      <vt:lpstr>The 802.11 MAC Sublayer Protocol (3 of 4)</vt:lpstr>
      <vt:lpstr>The 802.11 MAC Sublayer Protocol (4 of 4)</vt:lpstr>
      <vt:lpstr>The 802.11 Frame Structure</vt:lpstr>
      <vt:lpstr>Services</vt:lpstr>
      <vt:lpstr>Bluetooth</vt:lpstr>
      <vt:lpstr>Bluetooth Architecture</vt:lpstr>
      <vt:lpstr>The Bluetooth Protocol Stack</vt:lpstr>
      <vt:lpstr>The Bluetooth Frame Structure </vt:lpstr>
      <vt:lpstr>Bluetooth 5</vt:lpstr>
      <vt:lpstr>DOCSIS</vt:lpstr>
      <vt:lpstr>Data Link Layer Switching</vt:lpstr>
      <vt:lpstr>Learning Bridges (1 of 2)</vt:lpstr>
      <vt:lpstr>Learning Bridges (2 of 2)</vt:lpstr>
      <vt:lpstr>Spanning-Tree Bridges (1 of 4)</vt:lpstr>
      <vt:lpstr>Spanning-Tree Bridges (2 of 4)</vt:lpstr>
      <vt:lpstr>Spanning-Tree Bridges (3 of 4)</vt:lpstr>
      <vt:lpstr>Spanning-Tree Bridges (4 of 4)</vt:lpstr>
      <vt:lpstr>Repeaters, Hubs, Bridges, Switches, Routers, and Gateways</vt:lpstr>
      <vt:lpstr>Virtual LANs (1 of 2)</vt:lpstr>
      <vt:lpstr>Virtual LANs (2 of 2)</vt:lpstr>
      <vt:lpstr>The IEEE 802.1Q Standard (1 of 2)</vt:lpstr>
      <vt:lpstr>The IEEE 802.1Q Standard (2 of 2)</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2021-08-26T06:37:39Z</dcterms:modified>
</cp:coreProperties>
</file>